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988" r:id="rId3"/>
    <p:sldId id="1012" r:id="rId4"/>
    <p:sldId id="1013" r:id="rId5"/>
    <p:sldId id="1014" r:id="rId6"/>
    <p:sldId id="1015" r:id="rId7"/>
    <p:sldId id="1016" r:id="rId8"/>
    <p:sldId id="1018" r:id="rId9"/>
    <p:sldId id="1017" r:id="rId10"/>
    <p:sldId id="1019" r:id="rId11"/>
    <p:sldId id="1020" r:id="rId12"/>
    <p:sldId id="1021" r:id="rId13"/>
    <p:sldId id="1022" r:id="rId14"/>
    <p:sldId id="1011" r:id="rId15"/>
    <p:sldId id="1023" r:id="rId16"/>
    <p:sldId id="1024" r:id="rId17"/>
    <p:sldId id="1025" r:id="rId18"/>
    <p:sldId id="1026" r:id="rId19"/>
    <p:sldId id="1027" r:id="rId20"/>
    <p:sldId id="1028" r:id="rId21"/>
    <p:sldId id="1029" r:id="rId22"/>
    <p:sldId id="1030" r:id="rId23"/>
    <p:sldId id="1031" r:id="rId24"/>
    <p:sldId id="1032" r:id="rId25"/>
    <p:sldId id="1033" r:id="rId26"/>
    <p:sldId id="264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33426-669D-4861-A89D-20D7166DB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916F23-CBAA-4C1F-B372-97BC18338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81FA0-4060-46F3-AEE8-801126F8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869A7-B332-4E94-81CF-905723AF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E4329-E2A9-434F-B875-2D73DBA9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6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FC5C7-C31B-4029-929C-EFA4D2DB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4E3E91-9080-48FD-B2B1-5FFFD6E4D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5F411-B5D5-4467-81CB-8B6BD722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5F2F-15C0-478D-BAEA-93FD2F6A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C0C07-4E91-4C38-A46A-C87F75A1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3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34435B-0E7F-412B-A681-AC2DF432C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1BE944-438D-4033-9A5E-00FB5A20E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F45530-92DB-49B2-90B6-F93FEDFD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B6751-42BD-455D-B176-59A12A43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F128A-9F80-4108-9940-DF1C09B9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0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F4E66-5EF3-4654-8012-97CFBE66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FFBE7-BBEC-43BE-A970-560B51F2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0927A-67AE-447F-8AA3-685A487C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E5342-F9E1-412E-8CAB-C56E8DC0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0ABAF-CBAF-49A1-9DD9-9B062251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4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54628-FD3D-4935-B202-12E1D2F5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2F453-617C-4BB5-A27F-3AA2B83D5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9A77A-05FD-4B90-8AA2-C094E46D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8A52E-145F-455D-8AEE-931761C1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553BA-AA87-4E39-9CA8-032DBF86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9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1365F-7955-4DA5-9536-1B3CCDC3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63D58-820F-4453-AC5C-A32D316D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7256F-6770-4EAC-95A5-57437D503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D78EF-F9E5-413D-B26A-A68B3108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018D89-533C-4ED5-8DEC-71281132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C53461-8452-45C8-AE4F-FE7BBBC7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2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76DC7-ED17-48C7-B772-BF1B2273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5336B6-C22D-409D-B3CF-A09849CFC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FFF55-79B5-41EB-9962-4F278F50E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C7067B-0B00-459E-A3C3-7A4E92ABD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9D8526-4014-4BF1-AAF7-EDD8A9D17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C326A3-106F-4EA3-BAD2-2B67AE0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784803-B868-41FD-B108-9C2F8F20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D2D0C4-CF8C-48D3-8F1A-82EEB28F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126F0-8F59-4139-9798-660666B1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167531-7AB5-4036-A722-4DCC101F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B6C9E3-7D39-44B1-BBCD-DE3FAC16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01552-EB56-4F10-A45C-2B8B1E4E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4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D7E229-3630-4F8C-A37D-3C7501AE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3D314F-A7C3-453A-8427-C79F4020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75FEFA-D7EE-4A83-97FD-B051BC3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8CFA2-E02B-43D9-8A59-B82F416D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7F2F-1E0D-423E-9A0F-65CCDC72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CD54B-3407-4429-9142-AAC55D06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1A9A3D-E98B-4F36-A25A-416AFEBE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1F9A0-26E5-4EE8-86E1-3B1138E2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2A89A9-BECD-44FA-B95F-66241DE7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19EFA-A8D6-41C5-9479-66EBDD1A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E74BBE-FB69-4592-9A43-52D5B27A1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7110AB-4909-4CDA-9872-288EEFF7C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0ECCB-7FEA-4098-BEAB-FD98673A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D0485-6F28-4AE9-8DAE-7485000B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282C7-F2F7-468E-8C01-65502E9C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0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82BDB-2AED-45CA-ADE2-9067491A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1E85D-4E14-463A-9E87-79E1F1F1B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43F4B-265D-4861-8011-AF3F7D12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CCC6-6F36-4106-A878-95F3228E9EC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28A51-C0FF-42AB-B0F2-4350E109A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6986E-34D1-4658-A5CE-A201E32EF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EBA1-5CA6-4BFB-B312-E95222B6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3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EF5D1A-DEFE-4912-90D0-A2CE7C2A14AB}"/>
              </a:ext>
            </a:extLst>
          </p:cNvPr>
          <p:cNvSpPr txBox="1"/>
          <p:nvPr/>
        </p:nvSpPr>
        <p:spPr>
          <a:xfrm>
            <a:off x="2444271" y="2345898"/>
            <a:ext cx="8109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1D3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среднего общего образования: место и роль при получении среднего профессионального образования на базе основного общего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F3CF22-10D6-FE58-35BE-D7CD5E275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723C953-2AEA-CF3B-07B3-FC103403DA8E}"/>
              </a:ext>
            </a:extLst>
          </p:cNvPr>
          <p:cNvCxnSpPr>
            <a:cxnSpLocks/>
          </p:cNvCxnSpPr>
          <p:nvPr/>
        </p:nvCxnSpPr>
        <p:spPr>
          <a:xfrm>
            <a:off x="1242204" y="195586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83CAC9-BBBA-292A-3CB3-218756444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1" y="323841"/>
            <a:ext cx="926683" cy="89661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394BD8-88BE-59F2-ADBD-7B28423A2F72}"/>
              </a:ext>
            </a:extLst>
          </p:cNvPr>
          <p:cNvSpPr/>
          <p:nvPr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C8134-BA9F-AAF8-2B92-AFE1639244F5}"/>
              </a:ext>
            </a:extLst>
          </p:cNvPr>
          <p:cNvSpPr txBox="1"/>
          <p:nvPr/>
        </p:nvSpPr>
        <p:spPr>
          <a:xfrm>
            <a:off x="5503157" y="5416443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Ладнушкина Н.М., </a:t>
            </a:r>
            <a:r>
              <a:rPr lang="ru-RU" dirty="0" err="1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к.п.н</a:t>
            </a:r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., доцент, </a:t>
            </a:r>
          </a:p>
          <a:p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специалист  </a:t>
            </a:r>
            <a:r>
              <a:rPr lang="ru-RU" dirty="0" err="1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Лабораториипо</a:t>
            </a:r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правовому</a:t>
            </a:r>
          </a:p>
          <a:p>
            <a:r>
              <a:rPr lang="ru-RU" dirty="0">
                <a:solidFill>
                  <a:srgbClr val="1D3B75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обеспечению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063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92" y="315686"/>
            <a:ext cx="7004564" cy="1240972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68)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555" y="1758848"/>
            <a:ext cx="6923245" cy="440246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Получение среднего профессионального образования на базе основного общего образования осуществляется с одновременным получением среднего общего образования в пределах соответствующей образовательной программы среднего профессионального образования. В этом случае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среднего профессионального 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реализуемая на базе основного общего образования,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основе требований соответствующих федеральных государственных образовательных стандартов среднего общего и среднего профессионального образования и положений федеральной основной общеобразовательной программы среднего общего образования,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с учетом получаемой профессии или специальности среднего профессионального образования.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2864" y="2823528"/>
            <a:ext cx="5283772" cy="1210943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grpSp>
        <p:nvGrpSpPr>
          <p:cNvPr id="31" name="Group 21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0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06" y="329184"/>
            <a:ext cx="8476252" cy="1783080"/>
          </a:xfrm>
        </p:spPr>
        <p:txBody>
          <a:bodyPr anchor="b"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среднего общего образования в пределах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образовательной программы среднего профессионального образования</a:t>
            </a:r>
          </a:p>
        </p:txBody>
      </p: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1506000"/>
            <a:ext cx="3907536" cy="895535"/>
          </a:xfrm>
          <a:prstGeom prst="rect">
            <a:avLst/>
          </a:pr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14A48FB-2F54-DDA5-C261-B54A4D948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3" y="4149598"/>
            <a:ext cx="2098802" cy="209880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D68AC15-5AEB-A501-5925-99F76B12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9" y="2706624"/>
            <a:ext cx="8196942" cy="2191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настоящих Рекомендаций не является требованием, подлежащим контролю при проведении проверок в организациях, реализующих образовательные программы, органами государственного контроля (надзора).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 smtClean="0"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11</a:t>
            </a:fld>
            <a:endParaRPr lang="ru-RU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3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66844"/>
            <a:ext cx="7413172" cy="1642956"/>
          </a:xfrm>
        </p:spPr>
        <p:txBody>
          <a:bodyPr anchor="b"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68AC15-5AEB-A501-5925-99F76B12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2596243"/>
            <a:ext cx="7039574" cy="35075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 цикл является частью ОП СПО, которая включает в себя обязательные общеобразовательные дисциплины учебного плана ОП СПО на базе основного общего образования, а также индивидуальный проект с выделением отдельных часов в учебном плане, в совокупности обеспечивающие достижение результатов на базовом уровне, требования к которым установлены федеральным государственным образовательным стандартом среднего общего образования (далее - ФГОС СОО)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D47941-986F-4A15-FC41-7527D904B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5" y="4887325"/>
            <a:ext cx="2022729" cy="1993164"/>
            <a:chOff x="-60285" y="4581559"/>
            <a:chExt cx="2330572" cy="229650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0EC868-83E9-43E0-4856-1190B2886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73269" y="6038524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D985B52-4EDF-48D5-D47E-F9B38F2A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FB3DD7-EE05-3397-7AB2-0974D469A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E859F5-3E53-24D1-D141-628C029B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E19958B-8991-2DE4-0301-6ADCA0C2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2740" y="2806356"/>
            <a:ext cx="5365213" cy="1229607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38" y="6356350"/>
            <a:ext cx="5486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>
                <a:solidFill>
                  <a:schemeClr val="tx2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12</a:t>
            </a:fld>
            <a:endParaRPr lang="ru-RU">
              <a:solidFill>
                <a:schemeClr val="tx2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5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18457"/>
            <a:ext cx="8610600" cy="1055914"/>
          </a:xfrm>
        </p:spPr>
        <p:txBody>
          <a:bodyPr>
            <a:normAutofit/>
          </a:bodyPr>
          <a:lstStyle/>
          <a:p>
            <a:pPr algn="ctr"/>
            <a:b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D810-6FB6-472D-AB5A-4F8908DA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56" y="2601422"/>
            <a:ext cx="6019802" cy="3798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академических часов на освоение общеобразовательного цикла определяется соответствующим федеральным государственным образовательным стандартом среднего профессионального образования (далее - ФГОС СПО) в рамках общего объема и с учетом установленного срока реализации ОП СПО, включая получение СОО. Указанный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академических часов составляет 1476 часов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полностью соответствуют требованию ФГОС СОО об обязательной части СОО и обеспечивают выполнение требований к содержанию и результатам освоения базового уровня образовательной программы СОО, установленные ФГОС СОО и ФООП СОО.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70D58-49EE-4A0B-157F-B66BDC43F06E}"/>
              </a:ext>
            </a:extLst>
          </p:cNvPr>
          <p:cNvSpPr txBox="1"/>
          <p:nvPr/>
        </p:nvSpPr>
        <p:spPr>
          <a:xfrm>
            <a:off x="2427513" y="853404"/>
            <a:ext cx="82296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pic>
        <p:nvPicPr>
          <p:cNvPr id="10" name="Рисунок 9" descr="Изображение выглядит как игрушка, мультфильм, очки&#10;&#10;Автоматически созданное описание">
            <a:extLst>
              <a:ext uri="{FF2B5EF4-FFF2-40B4-BE49-F238E27FC236}">
                <a16:creationId xmlns:a16="http://schemas.microsoft.com/office/drawing/2014/main" id="{DBC7D6BB-2138-4B43-AF07-2DBE864DF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24" y="3429000"/>
            <a:ext cx="2486093" cy="22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14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46976-7B99-5971-3024-9F65FB788CEE}"/>
              </a:ext>
            </a:extLst>
          </p:cNvPr>
          <p:cNvSpPr txBox="1"/>
          <p:nvPr/>
        </p:nvSpPr>
        <p:spPr>
          <a:xfrm>
            <a:off x="3047999" y="870440"/>
            <a:ext cx="7032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4B144E-D018-36DF-D3B7-9CFC5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160" y="2194026"/>
            <a:ext cx="8465672" cy="41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6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446976-7B99-5971-3024-9F65FB788CEE}"/>
              </a:ext>
            </a:extLst>
          </p:cNvPr>
          <p:cNvSpPr txBox="1"/>
          <p:nvPr/>
        </p:nvSpPr>
        <p:spPr>
          <a:xfrm>
            <a:off x="402771" y="1004706"/>
            <a:ext cx="7456715" cy="1038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</a:t>
            </a:r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государственный</a:t>
            </a:r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образовательный</a:t>
            </a:r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стандарт</a:t>
            </a:r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среднего общего образования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132C4E-6A41-1819-7BEB-8B0F6685660C}"/>
              </a:ext>
            </a:extLst>
          </p:cNvPr>
          <p:cNvSpPr txBox="1"/>
          <p:nvPr/>
        </p:nvSpPr>
        <p:spPr>
          <a:xfrm>
            <a:off x="402771" y="2177143"/>
            <a:ext cx="7456715" cy="468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осуществляющая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обучающимся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общего образования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выбору обучающихся;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смежной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1780" y="2820624"/>
            <a:ext cx="5316095" cy="1218351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15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95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16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46976-7B99-5971-3024-9F65FB788CEE}"/>
              </a:ext>
            </a:extLst>
          </p:cNvPr>
          <p:cNvSpPr txBox="1"/>
          <p:nvPr/>
        </p:nvSpPr>
        <p:spPr>
          <a:xfrm>
            <a:off x="2144487" y="870440"/>
            <a:ext cx="892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32C4E-6A41-1819-7BEB-8B0F6685660C}"/>
              </a:ext>
            </a:extLst>
          </p:cNvPr>
          <p:cNvSpPr txBox="1"/>
          <p:nvPr/>
        </p:nvSpPr>
        <p:spPr>
          <a:xfrm>
            <a:off x="2002454" y="1689312"/>
            <a:ext cx="9242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и родной литературы осуществляется по заявлениям обучающихся, родителей (законных представителей) несовершеннолетних обучающихся и при наличии возможностей организации, осуществляющей образовательную деятельность.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второго иностранного языка из перечня, предлагаемого организацией, осуществляющей образовательную деятельность, осуществляется по заявлению обучающихся, родителей (законных представителей) несовершеннолетних обучающихся и при наличии в указанной организации необходимых условий.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плане должно быть предусмотрено выполнение обучающимися индивидуального(-ых) проекта(-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425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17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46976-7B99-5971-3024-9F65FB788CEE}"/>
              </a:ext>
            </a:extLst>
          </p:cNvPr>
          <p:cNvSpPr txBox="1"/>
          <p:nvPr/>
        </p:nvSpPr>
        <p:spPr>
          <a:xfrm>
            <a:off x="2144487" y="870440"/>
            <a:ext cx="892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32C4E-6A41-1819-7BEB-8B0F6685660C}"/>
              </a:ext>
            </a:extLst>
          </p:cNvPr>
          <p:cNvSpPr txBox="1"/>
          <p:nvPr/>
        </p:nvSpPr>
        <p:spPr>
          <a:xfrm>
            <a:off x="1986384" y="2015883"/>
            <a:ext cx="9242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и родной литературы осуществляется по заявлениям обучающихся, родителей (законных представителей) несовершеннолетних обучающихся и при наличии возможностей организации, осуществляющей образовательную деятельность.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второго иностранного языка из перечня, предлагаемого организацией, осуществляющей образовательную деятельность, осуществляется по заявлению обучающихся, родителей (законных представителей) несовершеннолетних обучающихся и при наличии в указанной организации необходимых условий.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плане должно быть предусмотрено выполнение обучающимися индивидуального(-ых) проекта(-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7637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18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46976-7B99-5971-3024-9F65FB788CEE}"/>
              </a:ext>
            </a:extLst>
          </p:cNvPr>
          <p:cNvSpPr txBox="1"/>
          <p:nvPr/>
        </p:nvSpPr>
        <p:spPr>
          <a:xfrm>
            <a:off x="2144487" y="870440"/>
            <a:ext cx="892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32C4E-6A41-1819-7BEB-8B0F6685660C}"/>
              </a:ext>
            </a:extLst>
          </p:cNvPr>
          <p:cNvSpPr txBox="1"/>
          <p:nvPr/>
        </p:nvSpPr>
        <p:spPr>
          <a:xfrm>
            <a:off x="2002454" y="1689312"/>
            <a:ext cx="9242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A8814-AE83-BC3E-042D-5AB9D77BAE1F}"/>
              </a:ext>
            </a:extLst>
          </p:cNvPr>
          <p:cNvSpPr txBox="1"/>
          <p:nvPr/>
        </p:nvSpPr>
        <p:spPr>
          <a:xfrm>
            <a:off x="2166775" y="1806394"/>
            <a:ext cx="80227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основной общеобразовательной программы организации, осуществляющие образовательную деятельность по имеющим государственную аккредитацию образовательным программам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начального общего, основного общего,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 непосредственное применение при реализации обязательной части образовательной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федеральных рабочих программ по учебным предметам "Русский язык", "Литературное чтение" и "Окружающий мир", а при реализации обязательной части образовательных программ основного общего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федеральных рабочих программ по учебным предметам "Русский язык", "Литература", "История", "Обществознание", "География" и "Основы безопасности жизнедеятельности".</a:t>
            </a:r>
          </a:p>
        </p:txBody>
      </p:sp>
    </p:spTree>
    <p:extLst>
      <p:ext uri="{BB962C8B-B14F-4D97-AF65-F5344CB8AC3E}">
        <p14:creationId xmlns:p14="http://schemas.microsoft.com/office/powerpoint/2010/main" val="11621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66844"/>
            <a:ext cx="7413172" cy="1642956"/>
          </a:xfrm>
        </p:spPr>
        <p:txBody>
          <a:bodyPr anchor="b"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68AC15-5AEB-A501-5925-99F76B12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2596243"/>
            <a:ext cx="6919831" cy="33255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дисциплины соответствуют учебным предметам обязательных предметных областей ФГОС СОО, включенные в общеобразовательный цикл ОП СПО на базе основного общего образования с получением СОО с учетом осваиваемой профессии СПО или специальности СПО.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общеобразовательных дисциплин на базовом уровне определяется в зависимости от специфики получаемой профессии или специальности.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D47941-986F-4A15-FC41-7527D904B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5" y="4887325"/>
            <a:ext cx="2022729" cy="1993164"/>
            <a:chOff x="-60285" y="4581559"/>
            <a:chExt cx="2330572" cy="229650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0EC868-83E9-43E0-4856-1190B2886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73269" y="6038524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D985B52-4EDF-48D5-D47E-F9B38F2A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FB3DD7-EE05-3397-7AB2-0974D469A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E859F5-3E53-24D1-D141-628C029B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E19958B-8991-2DE4-0301-6ADCA0C2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2740" y="2806356"/>
            <a:ext cx="5365213" cy="1229607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38" y="6356350"/>
            <a:ext cx="5486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>
                <a:solidFill>
                  <a:schemeClr val="tx2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19</a:t>
            </a:fld>
            <a:endParaRPr lang="ru-RU">
              <a:solidFill>
                <a:schemeClr val="tx2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1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257" y="1774371"/>
            <a:ext cx="4604657" cy="39157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/>
                </a:solidFill>
              </a:rPr>
              <a:t>Федеральный закон от 24.09.2022 № 371-ФЗ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«О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Федерации"»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A3213B-1409-BC5B-593E-290B63516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71" y="1557366"/>
            <a:ext cx="3737172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20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F0D6E2-8C92-A5A8-1405-8FDF371B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14" y="1430415"/>
            <a:ext cx="8083406" cy="5043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34BAE-3751-EE88-9274-91F1C7E91EC3}"/>
              </a:ext>
            </a:extLst>
          </p:cNvPr>
          <p:cNvSpPr txBox="1"/>
          <p:nvPr/>
        </p:nvSpPr>
        <p:spPr>
          <a:xfrm>
            <a:off x="348343" y="151930"/>
            <a:ext cx="10014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6432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21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34BAE-3751-EE88-9274-91F1C7E91EC3}"/>
              </a:ext>
            </a:extLst>
          </p:cNvPr>
          <p:cNvSpPr txBox="1"/>
          <p:nvPr/>
        </p:nvSpPr>
        <p:spPr>
          <a:xfrm>
            <a:off x="490682" y="208720"/>
            <a:ext cx="10776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C3129-243F-02A8-513B-CB021E09B99C}"/>
              </a:ext>
            </a:extLst>
          </p:cNvPr>
          <p:cNvSpPr txBox="1"/>
          <p:nvPr/>
        </p:nvSpPr>
        <p:spPr>
          <a:xfrm>
            <a:off x="2209800" y="1208543"/>
            <a:ext cx="65640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и содержание общеобразовательного цикла ОП СПО на базе основного общего образования с получением СОО (примеры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часов по общеобразовательным дисциплинам) с учетом требований ФГОС СПО для укрупненных групп профессий и специальностей представлена в приложении 1. С учетом получаемой профессии или специальности СПО образовательная организация при формировании общеобразовательного цикла учебного плана может самостоятельно предусматривать различный объем академических часов по дисциплине, а также включать дополнительные учебные дисциплины по выбору участников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10616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22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34BAE-3751-EE88-9274-91F1C7E91EC3}"/>
              </a:ext>
            </a:extLst>
          </p:cNvPr>
          <p:cNvSpPr txBox="1"/>
          <p:nvPr/>
        </p:nvSpPr>
        <p:spPr>
          <a:xfrm>
            <a:off x="642258" y="173284"/>
            <a:ext cx="11071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030E3-B76E-247C-731D-7E9A0760A162}"/>
              </a:ext>
            </a:extLst>
          </p:cNvPr>
          <p:cNvSpPr txBox="1"/>
          <p:nvPr/>
        </p:nvSpPr>
        <p:spPr>
          <a:xfrm>
            <a:off x="2177143" y="1582340"/>
            <a:ext cx="59762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реализации СОО в пределах ОП СПО в общеобразовательном цикле принципы профильного обучения реализуются за счет перераспределения часов общеобразовательных дисциплин с учетом специфики получаемой профессии/специальности, выбора не менее двух общеобразовательных дисциплин с увеличенным объемом на освоение содержания (в соответствии с Вариантом 2 или Вариантом 3 Примерных рабочих программ), а также выполнения обучающимися индивидуального проекта в рамках общеобразовательных дисциплин с учетом получаемой профессии или специальности.</a:t>
            </a:r>
          </a:p>
        </p:txBody>
      </p:sp>
      <p:pic>
        <p:nvPicPr>
          <p:cNvPr id="10" name="Рисунок 9" descr="Изображение выглядит как мебель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54EEF86-9735-58E6-478A-86A0F1AE3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07" y="2936518"/>
            <a:ext cx="3537857" cy="35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34BAE-3751-EE88-9274-91F1C7E91EC3}"/>
              </a:ext>
            </a:extLst>
          </p:cNvPr>
          <p:cNvSpPr txBox="1"/>
          <p:nvPr/>
        </p:nvSpPr>
        <p:spPr>
          <a:xfrm>
            <a:off x="490680" y="208720"/>
            <a:ext cx="11223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633CEC-1B2B-853B-DD5A-7532BD3A5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57" y="1404791"/>
            <a:ext cx="8289971" cy="50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764" y="6474375"/>
            <a:ext cx="478236" cy="365125"/>
          </a:xfrm>
        </p:spPr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24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34BAE-3751-EE88-9274-91F1C7E91EC3}"/>
              </a:ext>
            </a:extLst>
          </p:cNvPr>
          <p:cNvSpPr txBox="1"/>
          <p:nvPr/>
        </p:nvSpPr>
        <p:spPr>
          <a:xfrm>
            <a:off x="490680" y="208720"/>
            <a:ext cx="11223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среднего общего образования в пределах освоения образовательной программы среднего профессионального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54587F-EF46-4A0B-9A9A-A2B5757D5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80" y="1412680"/>
            <a:ext cx="7708105" cy="47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034BAE-3751-EE88-9274-91F1C7E91EC3}"/>
              </a:ext>
            </a:extLst>
          </p:cNvPr>
          <p:cNvSpPr txBox="1"/>
          <p:nvPr/>
        </p:nvSpPr>
        <p:spPr>
          <a:xfrm>
            <a:off x="920252" y="92266"/>
            <a:ext cx="5457200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Рекомендации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реализации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среднего общего образования в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пределах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освоения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образовательной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среднего </a:t>
            </a:r>
            <a:r>
              <a:rPr lang="en-US" sz="2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профессионального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D32FC-A3CF-7A8A-16E0-EA6EC0DB1E1E}"/>
              </a:ext>
            </a:extLst>
          </p:cNvPr>
          <p:cNvSpPr txBox="1"/>
          <p:nvPr/>
        </p:nvSpPr>
        <p:spPr>
          <a:xfrm>
            <a:off x="876692" y="2533476"/>
            <a:ext cx="5334537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обучающимся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обучающимся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нженерного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81739" b="3"/>
          <a:stretch/>
        </p:blipFill>
        <p:spPr>
          <a:xfrm rot="16200000">
            <a:off x="7642336" y="-1114108"/>
            <a:ext cx="3447832" cy="564515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яч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FB2CCB-46C4-2172-46FD-7C09B7377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2" b="2"/>
          <a:stretch/>
        </p:blipFill>
        <p:spPr>
          <a:xfrm>
            <a:off x="6543675" y="3429000"/>
            <a:ext cx="5648324" cy="3429000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40768" y="3211903"/>
            <a:ext cx="1664453" cy="565863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6000">
                <a:schemeClr val="accent5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235" y="0"/>
            <a:ext cx="1370340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4000">
                <a:schemeClr val="accent5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530" y="-11248"/>
            <a:ext cx="5648324" cy="132321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61635" y="3593533"/>
            <a:ext cx="2743200" cy="327571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en-US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69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9248E5-54DA-41A6-954D-F508AEEE65F0}"/>
              </a:ext>
            </a:extLst>
          </p:cNvPr>
          <p:cNvSpPr txBox="1"/>
          <p:nvPr/>
        </p:nvSpPr>
        <p:spPr>
          <a:xfrm>
            <a:off x="2858864" y="3161149"/>
            <a:ext cx="8428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spc="293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Благодарю за внимание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520C8-720E-60BD-074D-71E597490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6093" cy="6858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C3E4E18-41DD-EEC3-8F36-F5E6F7FD3187}"/>
              </a:ext>
            </a:extLst>
          </p:cNvPr>
          <p:cNvCxnSpPr>
            <a:cxnSpLocks/>
          </p:cNvCxnSpPr>
          <p:nvPr/>
        </p:nvCxnSpPr>
        <p:spPr>
          <a:xfrm>
            <a:off x="1242204" y="2927410"/>
            <a:ext cx="7867291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CD63F4-EC55-57D2-91F3-58EE59A21D2E}"/>
              </a:ext>
            </a:extLst>
          </p:cNvPr>
          <p:cNvSpPr/>
          <p:nvPr/>
        </p:nvSpPr>
        <p:spPr>
          <a:xfrm>
            <a:off x="12050474" y="0"/>
            <a:ext cx="158151" cy="6858000"/>
          </a:xfrm>
          <a:prstGeom prst="rect">
            <a:avLst/>
          </a:prstGeom>
          <a:solidFill>
            <a:srgbClr val="3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6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27683"/>
            <a:ext cx="9220200" cy="1263005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4" y="1781515"/>
            <a:ext cx="6746003" cy="44840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 -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 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работы), определяющая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;";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5E51313-2080-6F4E-E0BE-275B30268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14" y="2603971"/>
            <a:ext cx="3001317" cy="30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4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ru-RU" sz="2200"/>
            </a:b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разрабатывают образовательные программы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федеральными государственными образовательными стандартами и соответствующими федеральными основными общеобразовательными программами.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программ.</a:t>
            </a:r>
          </a:p>
        </p:txBody>
      </p: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77" b="-3"/>
          <a:stretch/>
        </p:blipFill>
        <p:spPr>
          <a:xfrm rot="16200000">
            <a:off x="7597934" y="2171700"/>
            <a:ext cx="4096512" cy="3941064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 smtClean="0"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4</a:t>
            </a:fld>
            <a:endParaRPr lang="ru-RU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5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27683"/>
            <a:ext cx="9220200" cy="1263005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690688"/>
            <a:ext cx="8055429" cy="448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6.5.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основные общеобразовательные программы разрабатываются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их уровня и направленности, возможности организации углубленного изучения отдельных учебных предметов и профильного обучения на основе федеральных государственных образовательных стандартов и утверждаются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установленном этим федеральным органом исполнительной власти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5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348345"/>
            <a:ext cx="5818022" cy="2009250"/>
          </a:xfrm>
        </p:spPr>
        <p:txBody>
          <a:bodyPr anchor="b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30.09.2022 № 874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разработки и утверждения федеральных основных общеобразовательных программ»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818022" cy="344783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программы разрабатываются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их уровня и направленности, возможности организации углубленного изучения отдельных учебных предметов и профильного обучения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федеральных государственных образовательных стандартов,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с учетом приоритетов научно-технологического развития Российской Федерации и плана мероприятий по реализации Стратегии научно-технологического развития Российской Федерации, утверждаемого на соответствующие годы Правительством Российской Федерации.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62" b="-1"/>
          <a:stretch/>
        </p:blipFill>
        <p:spPr>
          <a:xfrm rot="16200000">
            <a:off x="6302405" y="968406"/>
            <a:ext cx="6858000" cy="4921187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>
                <a:solidFill>
                  <a:srgbClr val="FFFFFF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ru-RU">
              <a:solidFill>
                <a:srgbClr val="FFFFFF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grpSp>
        <p:nvGrpSpPr>
          <p:cNvPr id="26" name="Group 21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04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29" y="329184"/>
            <a:ext cx="7155298" cy="1783080"/>
          </a:xfrm>
        </p:spPr>
        <p:txBody>
          <a:bodyPr anchor="b"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30.09.2022 № 874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разработки и утверждения федеральных основных общеобразовательных программ»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1506000"/>
            <a:ext cx="3907536" cy="895535"/>
          </a:xfrm>
          <a:prstGeom prst="rect">
            <a:avLst/>
          </a:pr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E67A41-66D5-DB74-F1D4-8F6F6CFB3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" y="4149598"/>
            <a:ext cx="3156093" cy="2098802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629" y="2649147"/>
            <a:ext cx="7231491" cy="3541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федеральных программ разрабатываются участниками отношений в сфере образования, а также учебно-методическими объединениями в системе общего образования, создаваемыми органами исполнительной власти субъектов Российской Федерации (далее соответственно - разработчики, УМО в системе общего образования).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разработке федеральных программ (в части учета региональных, национальных и этнокультурных особенностей) привлекаются уполномоченные органы государственной власти субъектов Российской Федерации (далее - ОИВ)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 smtClean="0"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ru-RU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0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18457"/>
            <a:ext cx="8610600" cy="1055914"/>
          </a:xfrm>
        </p:spPr>
        <p:txBody>
          <a:bodyPr>
            <a:normAutofit/>
          </a:bodyPr>
          <a:lstStyle/>
          <a:p>
            <a:pPr algn="ctr"/>
            <a:b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2F0F5E-FFD3-A861-D369-F5C655E1A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347" y="870440"/>
            <a:ext cx="8781838" cy="5269103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z="105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8</a:t>
            </a:fld>
            <a:endParaRPr lang="ru-RU" sz="105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8517" y="3119639"/>
            <a:ext cx="5835629" cy="1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753B-9CCD-AB02-A4FF-3F76069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3268A7-220F-CF6A-45D5-4C8018C7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Организации, осуществляющие образовательную деятельность по имеющим государственную аккредитацию образовательным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среднего профессионального образования,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разрабатывают образовательные программы в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федеральными государственными образовательными стандартами и с учетом соответствующих примерных образовательных программ среднего профессионального 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 descr="Изображение выглядит как снимок экрана, синий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00BC17-0D0D-9B8A-9957-8633AFBA8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5963" y="1651124"/>
            <a:ext cx="3429969" cy="786085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грушка, мультфильм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26CAE19-BB86-B96F-9FAA-47AFC8CEF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68" y="4079193"/>
            <a:ext cx="2176272" cy="2176272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D6F7EABF-99F1-4DE5-B49A-4B93367D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0E42D-35AE-4D88-907E-A3D4F3909E80}" type="slidenum">
              <a:rPr lang="ru-RU" smtClean="0">
                <a:latin typeface="Raleway" panose="020B0503030101060003" pitchFamily="34" charset="-52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9</a:t>
            </a:fld>
            <a:endParaRPr lang="ru-RU"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55D0B5-2574-5D92-6F9E-8BCB56FB7254}"/>
              </a:ext>
            </a:extLst>
          </p:cNvPr>
          <p:cNvCxnSpPr>
            <a:cxnSpLocks/>
          </p:cNvCxnSpPr>
          <p:nvPr/>
        </p:nvCxnSpPr>
        <p:spPr>
          <a:xfrm>
            <a:off x="0" y="427683"/>
            <a:ext cx="508958" cy="0"/>
          </a:xfrm>
          <a:prstGeom prst="line">
            <a:avLst/>
          </a:prstGeom>
          <a:ln w="57150">
            <a:solidFill>
              <a:srgbClr val="21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2496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1677</Words>
  <Application>Microsoft Office PowerPoint</Application>
  <PresentationFormat>Широкоэкранный</PresentationFormat>
  <Paragraphs>88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Raleway</vt:lpstr>
      <vt:lpstr>Times New Roman</vt:lpstr>
      <vt:lpstr>2_Тема Office</vt:lpstr>
      <vt:lpstr>Презентация PowerPoint</vt:lpstr>
      <vt:lpstr>Презентация PowerPoint</vt:lpstr>
      <vt:lpstr> Федеральный закон  «Об образовании в Российской Федерации» </vt:lpstr>
      <vt:lpstr> Федеральный закон  «Об образовании в Российской Федерации» </vt:lpstr>
      <vt:lpstr> Федеральный закон  «Об образовании в Российской Федерации» </vt:lpstr>
      <vt:lpstr>Приказ Минпросвещения России  от 30.09.2022 № 874  «Об утверждении Порядка разработки и утверждения федеральных основных общеобразовательных программ» </vt:lpstr>
      <vt:lpstr>Приказ Минпросвещения России от 30.09.2022 № 874  «Об утверждении Порядка разработки и утверждения федеральных основных общеобразовательных программ» </vt:lpstr>
      <vt:lpstr> </vt:lpstr>
      <vt:lpstr>Федеральный закон  «Об образовании в Российской Федерации» </vt:lpstr>
      <vt:lpstr>  Федеральный закон  «Об образовании в Российской Федерации»  (статья 68) </vt:lpstr>
      <vt:lpstr>Рекомендации по реализации среднего общего образования в пределах  освоения образовательной программы среднего профессионального образования</vt:lpstr>
      <vt:lpstr>Рекомендации по реализации среднего общего образования в пределах освоения образовательной программы среднего профессионального образования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реализации среднего общего образования в пределах освоения образовательной программы среднего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Виталий Юрьевич</dc:creator>
  <cp:lastModifiedBy>Ладнушкина Нина Михайловна</cp:lastModifiedBy>
  <cp:revision>53</cp:revision>
  <dcterms:created xsi:type="dcterms:W3CDTF">2021-02-08T08:43:25Z</dcterms:created>
  <dcterms:modified xsi:type="dcterms:W3CDTF">2023-11-12T20:50:48Z</dcterms:modified>
</cp:coreProperties>
</file>