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1.xml" ContentType="application/inkml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7" r:id="rId2"/>
    <p:sldId id="266" r:id="rId3"/>
    <p:sldId id="635" r:id="rId4"/>
    <p:sldId id="988" r:id="rId5"/>
    <p:sldId id="989" r:id="rId6"/>
    <p:sldId id="993" r:id="rId7"/>
    <p:sldId id="990" r:id="rId8"/>
    <p:sldId id="992" r:id="rId9"/>
    <p:sldId id="991" r:id="rId10"/>
    <p:sldId id="999" r:id="rId11"/>
    <p:sldId id="1000" r:id="rId12"/>
    <p:sldId id="1001" r:id="rId13"/>
    <p:sldId id="1002" r:id="rId14"/>
    <p:sldId id="1003" r:id="rId15"/>
    <p:sldId id="1004" r:id="rId16"/>
    <p:sldId id="1005" r:id="rId17"/>
    <p:sldId id="1006" r:id="rId18"/>
    <p:sldId id="1007" r:id="rId19"/>
    <p:sldId id="1008" r:id="rId20"/>
    <p:sldId id="1009" r:id="rId21"/>
    <p:sldId id="1010" r:id="rId22"/>
    <p:sldId id="1011" r:id="rId23"/>
    <p:sldId id="1012" r:id="rId24"/>
    <p:sldId id="1013" r:id="rId25"/>
    <p:sldId id="1014" r:id="rId26"/>
    <p:sldId id="1015" r:id="rId27"/>
    <p:sldId id="1016" r:id="rId28"/>
    <p:sldId id="1017" r:id="rId29"/>
    <p:sldId id="1019" r:id="rId30"/>
    <p:sldId id="1018" r:id="rId31"/>
    <p:sldId id="1020" r:id="rId32"/>
    <p:sldId id="1021" r:id="rId33"/>
    <p:sldId id="1022" r:id="rId34"/>
    <p:sldId id="1023" r:id="rId35"/>
    <p:sldId id="1025" r:id="rId36"/>
    <p:sldId id="1031" r:id="rId37"/>
    <p:sldId id="1032" r:id="rId38"/>
    <p:sldId id="1026" r:id="rId39"/>
    <p:sldId id="1027" r:id="rId40"/>
    <p:sldId id="1028" r:id="rId41"/>
    <p:sldId id="1030" r:id="rId42"/>
    <p:sldId id="1033" r:id="rId43"/>
    <p:sldId id="1029" r:id="rId44"/>
    <p:sldId id="264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3169CF-3BE6-4AB3-A66B-D94A2C10FA25}" type="doc">
      <dgm:prSet loTypeId="urn:microsoft.com/office/officeart/2005/8/layout/cycle6" loCatId="cycle" qsTypeId="urn:microsoft.com/office/officeart/2005/8/quickstyle/3d3" qsCatId="3D" csTypeId="urn:microsoft.com/office/officeart/2005/8/colors/colorful1#1" csCatId="colorful" phldr="1"/>
      <dgm:spPr/>
    </dgm:pt>
    <dgm:pt modelId="{AD1E390F-0234-465B-B933-21963A54DD75}">
      <dgm:prSet phldrT="[Текст]"/>
      <dgm:spPr/>
      <dgm:t>
        <a:bodyPr/>
        <a:lstStyle/>
        <a:p>
          <a:r>
            <a:rPr lang="ru-RU" dirty="0"/>
            <a:t>Общее образование</a:t>
          </a:r>
        </a:p>
      </dgm:t>
    </dgm:pt>
    <dgm:pt modelId="{1C504274-EA80-4800-8EA3-F143D49BB9B6}" type="parTrans" cxnId="{EEF1301E-DDE5-4DC3-9C36-334A9F0EA326}">
      <dgm:prSet/>
      <dgm:spPr/>
      <dgm:t>
        <a:bodyPr/>
        <a:lstStyle/>
        <a:p>
          <a:endParaRPr lang="ru-RU"/>
        </a:p>
      </dgm:t>
    </dgm:pt>
    <dgm:pt modelId="{C096684D-5329-4912-A5D3-C245D4EE60E7}" type="sibTrans" cxnId="{EEF1301E-DDE5-4DC3-9C36-334A9F0EA326}">
      <dgm:prSet/>
      <dgm:spPr/>
      <dgm:t>
        <a:bodyPr/>
        <a:lstStyle/>
        <a:p>
          <a:endParaRPr lang="ru-RU"/>
        </a:p>
      </dgm:t>
    </dgm:pt>
    <dgm:pt modelId="{64BAE117-AB01-4943-B28E-7168F1F653BD}">
      <dgm:prSet phldrT="[Текст]"/>
      <dgm:spPr/>
      <dgm:t>
        <a:bodyPr/>
        <a:lstStyle/>
        <a:p>
          <a:r>
            <a:rPr lang="ru-RU" dirty="0"/>
            <a:t>Дополнительное образование</a:t>
          </a:r>
        </a:p>
      </dgm:t>
    </dgm:pt>
    <dgm:pt modelId="{0B578D9F-9D34-4132-877F-ADD4A27E4FCE}" type="parTrans" cxnId="{DB776471-2060-49F9-A14F-536A7C6BBFAB}">
      <dgm:prSet/>
      <dgm:spPr/>
      <dgm:t>
        <a:bodyPr/>
        <a:lstStyle/>
        <a:p>
          <a:endParaRPr lang="ru-RU"/>
        </a:p>
      </dgm:t>
    </dgm:pt>
    <dgm:pt modelId="{7CCCC1F3-B0F2-42C0-8BE4-680493AE3E17}" type="sibTrans" cxnId="{DB776471-2060-49F9-A14F-536A7C6BBFAB}">
      <dgm:prSet/>
      <dgm:spPr/>
      <dgm:t>
        <a:bodyPr/>
        <a:lstStyle/>
        <a:p>
          <a:endParaRPr lang="ru-RU"/>
        </a:p>
      </dgm:t>
    </dgm:pt>
    <dgm:pt modelId="{BB74E200-7F79-46BD-AF4E-53E5E90E3912}">
      <dgm:prSet phldrT="[Текст]"/>
      <dgm:spPr/>
      <dgm:t>
        <a:bodyPr/>
        <a:lstStyle/>
        <a:p>
          <a:r>
            <a:rPr lang="ru-RU" dirty="0"/>
            <a:t>Профессиональное обучение</a:t>
          </a:r>
        </a:p>
      </dgm:t>
    </dgm:pt>
    <dgm:pt modelId="{068AD52B-9965-4663-8678-D32B03F2187E}" type="parTrans" cxnId="{29DBCAB4-C431-4747-AE15-7E53284E5187}">
      <dgm:prSet/>
      <dgm:spPr/>
      <dgm:t>
        <a:bodyPr/>
        <a:lstStyle/>
        <a:p>
          <a:endParaRPr lang="ru-RU"/>
        </a:p>
      </dgm:t>
    </dgm:pt>
    <dgm:pt modelId="{81CE8B44-B91E-4E6E-91A1-0CC39D238800}" type="sibTrans" cxnId="{29DBCAB4-C431-4747-AE15-7E53284E5187}">
      <dgm:prSet/>
      <dgm:spPr/>
      <dgm:t>
        <a:bodyPr/>
        <a:lstStyle/>
        <a:p>
          <a:endParaRPr lang="ru-RU"/>
        </a:p>
      </dgm:t>
    </dgm:pt>
    <dgm:pt modelId="{46D8993D-89DF-4427-B9A9-200B64016221}">
      <dgm:prSet phldrT="[Текст]"/>
      <dgm:spPr/>
      <dgm:t>
        <a:bodyPr/>
        <a:lstStyle/>
        <a:p>
          <a:r>
            <a:rPr lang="ru-RU" dirty="0"/>
            <a:t>Профессиональное образование</a:t>
          </a:r>
        </a:p>
      </dgm:t>
    </dgm:pt>
    <dgm:pt modelId="{E9F37C18-1F45-498A-A8EE-47A58D5AD9DD}" type="parTrans" cxnId="{B793E431-A261-4F1D-B824-A4ED90EC0433}">
      <dgm:prSet/>
      <dgm:spPr/>
      <dgm:t>
        <a:bodyPr/>
        <a:lstStyle/>
        <a:p>
          <a:endParaRPr lang="ru-RU"/>
        </a:p>
      </dgm:t>
    </dgm:pt>
    <dgm:pt modelId="{7C23430D-01F7-404A-90F2-335A3CE2B118}" type="sibTrans" cxnId="{B793E431-A261-4F1D-B824-A4ED90EC0433}">
      <dgm:prSet/>
      <dgm:spPr/>
      <dgm:t>
        <a:bodyPr/>
        <a:lstStyle/>
        <a:p>
          <a:endParaRPr lang="ru-RU"/>
        </a:p>
      </dgm:t>
    </dgm:pt>
    <dgm:pt modelId="{BAE148A2-9023-4165-B48D-53F42719743C}" type="pres">
      <dgm:prSet presAssocID="{A63169CF-3BE6-4AB3-A66B-D94A2C10FA25}" presName="cycle" presStyleCnt="0">
        <dgm:presLayoutVars>
          <dgm:dir/>
          <dgm:resizeHandles val="exact"/>
        </dgm:presLayoutVars>
      </dgm:prSet>
      <dgm:spPr/>
    </dgm:pt>
    <dgm:pt modelId="{2BC5F274-52D0-425E-A191-957D682EA1CA}" type="pres">
      <dgm:prSet presAssocID="{AD1E390F-0234-465B-B933-21963A54DD75}" presName="node" presStyleLbl="node1" presStyleIdx="0" presStyleCnt="4" custScaleX="194311" custScaleY="103309">
        <dgm:presLayoutVars>
          <dgm:bulletEnabled val="1"/>
        </dgm:presLayoutVars>
      </dgm:prSet>
      <dgm:spPr/>
    </dgm:pt>
    <dgm:pt modelId="{CCBE935D-5AB4-475B-8D17-D0F72F33C1EE}" type="pres">
      <dgm:prSet presAssocID="{AD1E390F-0234-465B-B933-21963A54DD75}" presName="spNode" presStyleCnt="0"/>
      <dgm:spPr/>
    </dgm:pt>
    <dgm:pt modelId="{F6CD224F-4FBB-4E25-84CB-BA9E4670CA33}" type="pres">
      <dgm:prSet presAssocID="{C096684D-5329-4912-A5D3-C245D4EE60E7}" presName="sibTrans" presStyleLbl="sibTrans1D1" presStyleIdx="0" presStyleCnt="4"/>
      <dgm:spPr/>
    </dgm:pt>
    <dgm:pt modelId="{61701080-FD0D-4A9F-BAC9-D15F461CDF3D}" type="pres">
      <dgm:prSet presAssocID="{46D8993D-89DF-4427-B9A9-200B64016221}" presName="node" presStyleLbl="node1" presStyleIdx="1" presStyleCnt="4" custScaleX="196459">
        <dgm:presLayoutVars>
          <dgm:bulletEnabled val="1"/>
        </dgm:presLayoutVars>
      </dgm:prSet>
      <dgm:spPr/>
    </dgm:pt>
    <dgm:pt modelId="{874ADEBA-BF9D-4C04-AC69-AA452ED81C16}" type="pres">
      <dgm:prSet presAssocID="{46D8993D-89DF-4427-B9A9-200B64016221}" presName="spNode" presStyleCnt="0"/>
      <dgm:spPr/>
    </dgm:pt>
    <dgm:pt modelId="{B2F5ACAC-90AF-4EED-AC60-AE84BDA72284}" type="pres">
      <dgm:prSet presAssocID="{7C23430D-01F7-404A-90F2-335A3CE2B118}" presName="sibTrans" presStyleLbl="sibTrans1D1" presStyleIdx="1" presStyleCnt="4"/>
      <dgm:spPr/>
    </dgm:pt>
    <dgm:pt modelId="{3F14E944-CD05-47E6-9157-B1905379DBCE}" type="pres">
      <dgm:prSet presAssocID="{64BAE117-AB01-4943-B28E-7168F1F653BD}" presName="node" presStyleLbl="node1" presStyleIdx="2" presStyleCnt="4" custScaleX="193904">
        <dgm:presLayoutVars>
          <dgm:bulletEnabled val="1"/>
        </dgm:presLayoutVars>
      </dgm:prSet>
      <dgm:spPr/>
    </dgm:pt>
    <dgm:pt modelId="{8876CC24-9CB8-4E90-A109-C528D562F5DA}" type="pres">
      <dgm:prSet presAssocID="{64BAE117-AB01-4943-B28E-7168F1F653BD}" presName="spNode" presStyleCnt="0"/>
      <dgm:spPr/>
    </dgm:pt>
    <dgm:pt modelId="{774AD791-DB1C-488B-B93A-6E19AA923890}" type="pres">
      <dgm:prSet presAssocID="{7CCCC1F3-B0F2-42C0-8BE4-680493AE3E17}" presName="sibTrans" presStyleLbl="sibTrans1D1" presStyleIdx="2" presStyleCnt="4"/>
      <dgm:spPr/>
    </dgm:pt>
    <dgm:pt modelId="{D8822EC5-1CE1-492F-82E4-63E0B44CDE7E}" type="pres">
      <dgm:prSet presAssocID="{BB74E200-7F79-46BD-AF4E-53E5E90E3912}" presName="node" presStyleLbl="node1" presStyleIdx="3" presStyleCnt="4" custScaleX="162477">
        <dgm:presLayoutVars>
          <dgm:bulletEnabled val="1"/>
        </dgm:presLayoutVars>
      </dgm:prSet>
      <dgm:spPr/>
    </dgm:pt>
    <dgm:pt modelId="{64C95F28-20CB-4B4C-AE08-144983071890}" type="pres">
      <dgm:prSet presAssocID="{BB74E200-7F79-46BD-AF4E-53E5E90E3912}" presName="spNode" presStyleCnt="0"/>
      <dgm:spPr/>
    </dgm:pt>
    <dgm:pt modelId="{9D1800BC-BD9C-4CDB-8924-721C8FB8DC9A}" type="pres">
      <dgm:prSet presAssocID="{81CE8B44-B91E-4E6E-91A1-0CC39D238800}" presName="sibTrans" presStyleLbl="sibTrans1D1" presStyleIdx="3" presStyleCnt="4"/>
      <dgm:spPr/>
    </dgm:pt>
  </dgm:ptLst>
  <dgm:cxnLst>
    <dgm:cxn modelId="{EEF1301E-DDE5-4DC3-9C36-334A9F0EA326}" srcId="{A63169CF-3BE6-4AB3-A66B-D94A2C10FA25}" destId="{AD1E390F-0234-465B-B933-21963A54DD75}" srcOrd="0" destOrd="0" parTransId="{1C504274-EA80-4800-8EA3-F143D49BB9B6}" sibTransId="{C096684D-5329-4912-A5D3-C245D4EE60E7}"/>
    <dgm:cxn modelId="{B793E431-A261-4F1D-B824-A4ED90EC0433}" srcId="{A63169CF-3BE6-4AB3-A66B-D94A2C10FA25}" destId="{46D8993D-89DF-4427-B9A9-200B64016221}" srcOrd="1" destOrd="0" parTransId="{E9F37C18-1F45-498A-A8EE-47A58D5AD9DD}" sibTransId="{7C23430D-01F7-404A-90F2-335A3CE2B118}"/>
    <dgm:cxn modelId="{3FF7D043-1192-4226-B492-18D38B08347A}" type="presOf" srcId="{81CE8B44-B91E-4E6E-91A1-0CC39D238800}" destId="{9D1800BC-BD9C-4CDB-8924-721C8FB8DC9A}" srcOrd="0" destOrd="0" presId="urn:microsoft.com/office/officeart/2005/8/layout/cycle6"/>
    <dgm:cxn modelId="{DB776471-2060-49F9-A14F-536A7C6BBFAB}" srcId="{A63169CF-3BE6-4AB3-A66B-D94A2C10FA25}" destId="{64BAE117-AB01-4943-B28E-7168F1F653BD}" srcOrd="2" destOrd="0" parTransId="{0B578D9F-9D34-4132-877F-ADD4A27E4FCE}" sibTransId="{7CCCC1F3-B0F2-42C0-8BE4-680493AE3E17}"/>
    <dgm:cxn modelId="{35427179-7B0D-4917-A026-FE659201666C}" type="presOf" srcId="{A63169CF-3BE6-4AB3-A66B-D94A2C10FA25}" destId="{BAE148A2-9023-4165-B48D-53F42719743C}" srcOrd="0" destOrd="0" presId="urn:microsoft.com/office/officeart/2005/8/layout/cycle6"/>
    <dgm:cxn modelId="{583E527D-80D8-41D4-B5A0-AE0EF0F33150}" type="presOf" srcId="{64BAE117-AB01-4943-B28E-7168F1F653BD}" destId="{3F14E944-CD05-47E6-9157-B1905379DBCE}" srcOrd="0" destOrd="0" presId="urn:microsoft.com/office/officeart/2005/8/layout/cycle6"/>
    <dgm:cxn modelId="{F609C884-AEA4-498A-A587-E957FD8DDDB1}" type="presOf" srcId="{C096684D-5329-4912-A5D3-C245D4EE60E7}" destId="{F6CD224F-4FBB-4E25-84CB-BA9E4670CA33}" srcOrd="0" destOrd="0" presId="urn:microsoft.com/office/officeart/2005/8/layout/cycle6"/>
    <dgm:cxn modelId="{713B12A6-C24C-4A47-A3BE-A0BCDB0FF3E9}" type="presOf" srcId="{BB74E200-7F79-46BD-AF4E-53E5E90E3912}" destId="{D8822EC5-1CE1-492F-82E4-63E0B44CDE7E}" srcOrd="0" destOrd="0" presId="urn:microsoft.com/office/officeart/2005/8/layout/cycle6"/>
    <dgm:cxn modelId="{74EE2FA8-86C2-4AD9-BA5A-8D44C005B0D8}" type="presOf" srcId="{7CCCC1F3-B0F2-42C0-8BE4-680493AE3E17}" destId="{774AD791-DB1C-488B-B93A-6E19AA923890}" srcOrd="0" destOrd="0" presId="urn:microsoft.com/office/officeart/2005/8/layout/cycle6"/>
    <dgm:cxn modelId="{29DBCAB4-C431-4747-AE15-7E53284E5187}" srcId="{A63169CF-3BE6-4AB3-A66B-D94A2C10FA25}" destId="{BB74E200-7F79-46BD-AF4E-53E5E90E3912}" srcOrd="3" destOrd="0" parTransId="{068AD52B-9965-4663-8678-D32B03F2187E}" sibTransId="{81CE8B44-B91E-4E6E-91A1-0CC39D238800}"/>
    <dgm:cxn modelId="{83D869CC-46E1-4B66-97B7-B8CA8B117E03}" type="presOf" srcId="{AD1E390F-0234-465B-B933-21963A54DD75}" destId="{2BC5F274-52D0-425E-A191-957D682EA1CA}" srcOrd="0" destOrd="0" presId="urn:microsoft.com/office/officeart/2005/8/layout/cycle6"/>
    <dgm:cxn modelId="{6759CED3-397D-46E6-8C27-B2931EFFF77E}" type="presOf" srcId="{7C23430D-01F7-404A-90F2-335A3CE2B118}" destId="{B2F5ACAC-90AF-4EED-AC60-AE84BDA72284}" srcOrd="0" destOrd="0" presId="urn:microsoft.com/office/officeart/2005/8/layout/cycle6"/>
    <dgm:cxn modelId="{6043F3EE-79BD-4A77-8849-B6BB7EBCCB61}" type="presOf" srcId="{46D8993D-89DF-4427-B9A9-200B64016221}" destId="{61701080-FD0D-4A9F-BAC9-D15F461CDF3D}" srcOrd="0" destOrd="0" presId="urn:microsoft.com/office/officeart/2005/8/layout/cycle6"/>
    <dgm:cxn modelId="{5337E2C7-0F66-49FA-A71F-27F93D43A9D6}" type="presParOf" srcId="{BAE148A2-9023-4165-B48D-53F42719743C}" destId="{2BC5F274-52D0-425E-A191-957D682EA1CA}" srcOrd="0" destOrd="0" presId="urn:microsoft.com/office/officeart/2005/8/layout/cycle6"/>
    <dgm:cxn modelId="{D8A166AA-1CC4-47B5-8CCA-3F0702E65A2B}" type="presParOf" srcId="{BAE148A2-9023-4165-B48D-53F42719743C}" destId="{CCBE935D-5AB4-475B-8D17-D0F72F33C1EE}" srcOrd="1" destOrd="0" presId="urn:microsoft.com/office/officeart/2005/8/layout/cycle6"/>
    <dgm:cxn modelId="{0886B98D-596C-4D55-BF1A-98F010F414EC}" type="presParOf" srcId="{BAE148A2-9023-4165-B48D-53F42719743C}" destId="{F6CD224F-4FBB-4E25-84CB-BA9E4670CA33}" srcOrd="2" destOrd="0" presId="urn:microsoft.com/office/officeart/2005/8/layout/cycle6"/>
    <dgm:cxn modelId="{E28303A4-C4DE-4995-A48C-B6A9EDCACC66}" type="presParOf" srcId="{BAE148A2-9023-4165-B48D-53F42719743C}" destId="{61701080-FD0D-4A9F-BAC9-D15F461CDF3D}" srcOrd="3" destOrd="0" presId="urn:microsoft.com/office/officeart/2005/8/layout/cycle6"/>
    <dgm:cxn modelId="{B4769213-113C-4AB5-91E4-88FF48B0E407}" type="presParOf" srcId="{BAE148A2-9023-4165-B48D-53F42719743C}" destId="{874ADEBA-BF9D-4C04-AC69-AA452ED81C16}" srcOrd="4" destOrd="0" presId="urn:microsoft.com/office/officeart/2005/8/layout/cycle6"/>
    <dgm:cxn modelId="{383A7CC9-AC52-47B9-912E-AE00DAE9A061}" type="presParOf" srcId="{BAE148A2-9023-4165-B48D-53F42719743C}" destId="{B2F5ACAC-90AF-4EED-AC60-AE84BDA72284}" srcOrd="5" destOrd="0" presId="urn:microsoft.com/office/officeart/2005/8/layout/cycle6"/>
    <dgm:cxn modelId="{89795B76-D8B2-4E37-98E7-BA9CF2427089}" type="presParOf" srcId="{BAE148A2-9023-4165-B48D-53F42719743C}" destId="{3F14E944-CD05-47E6-9157-B1905379DBCE}" srcOrd="6" destOrd="0" presId="urn:microsoft.com/office/officeart/2005/8/layout/cycle6"/>
    <dgm:cxn modelId="{0D485DD8-FF31-42FD-AF47-7A7D35298888}" type="presParOf" srcId="{BAE148A2-9023-4165-B48D-53F42719743C}" destId="{8876CC24-9CB8-4E90-A109-C528D562F5DA}" srcOrd="7" destOrd="0" presId="urn:microsoft.com/office/officeart/2005/8/layout/cycle6"/>
    <dgm:cxn modelId="{2D41D406-2E02-410A-BB88-F212E30E3FB2}" type="presParOf" srcId="{BAE148A2-9023-4165-B48D-53F42719743C}" destId="{774AD791-DB1C-488B-B93A-6E19AA923890}" srcOrd="8" destOrd="0" presId="urn:microsoft.com/office/officeart/2005/8/layout/cycle6"/>
    <dgm:cxn modelId="{61356F34-03F8-4A74-BFC1-907352BAEBE0}" type="presParOf" srcId="{BAE148A2-9023-4165-B48D-53F42719743C}" destId="{D8822EC5-1CE1-492F-82E4-63E0B44CDE7E}" srcOrd="9" destOrd="0" presId="urn:microsoft.com/office/officeart/2005/8/layout/cycle6"/>
    <dgm:cxn modelId="{7DC524B9-7749-4770-80FC-DAB6116E068A}" type="presParOf" srcId="{BAE148A2-9023-4165-B48D-53F42719743C}" destId="{64C95F28-20CB-4B4C-AE08-144983071890}" srcOrd="10" destOrd="0" presId="urn:microsoft.com/office/officeart/2005/8/layout/cycle6"/>
    <dgm:cxn modelId="{77274498-E368-4EDB-86CA-7A336B44AD07}" type="presParOf" srcId="{BAE148A2-9023-4165-B48D-53F42719743C}" destId="{9D1800BC-BD9C-4CDB-8924-721C8FB8DC9A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A63080-1BFE-4393-9E4A-D5AB0F9EEDEB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FF0ABB9-E045-4C53-8F4E-875DEB9DAA72}">
      <dgm:prSet custT="1"/>
      <dgm:spPr/>
      <dgm:t>
        <a:bodyPr/>
        <a:lstStyle/>
        <a:p>
          <a:pPr algn="just"/>
          <a:r>
            <a:rPr lang="ru-RU" sz="3200" dirty="0">
              <a:latin typeface="+mn-lt"/>
            </a:rPr>
            <a:t>Перечень профессий рабочих, должностей служащих, по которым осуществляется профессиональное обучение, утвержденный приказом </a:t>
          </a:r>
          <a:r>
            <a:rPr lang="ru-RU" sz="3200" dirty="0" err="1">
              <a:latin typeface="+mn-lt"/>
            </a:rPr>
            <a:t>Минпросвещения</a:t>
          </a:r>
          <a:r>
            <a:rPr lang="ru-RU" sz="3200" dirty="0">
              <a:latin typeface="+mn-lt"/>
            </a:rPr>
            <a:t> России от 14.07.2023 № 534</a:t>
          </a:r>
        </a:p>
      </dgm:t>
    </dgm:pt>
    <dgm:pt modelId="{008AB8B1-4497-4C83-8692-43F9C41DAA11}" type="parTrans" cxnId="{E6C4D24C-2A1B-40CA-ABF9-3DC3E8E2D748}">
      <dgm:prSet/>
      <dgm:spPr/>
      <dgm:t>
        <a:bodyPr/>
        <a:lstStyle/>
        <a:p>
          <a:endParaRPr lang="ru-RU"/>
        </a:p>
      </dgm:t>
    </dgm:pt>
    <dgm:pt modelId="{9451186F-E88D-40EC-8390-CF5B93868C69}" type="sibTrans" cxnId="{E6C4D24C-2A1B-40CA-ABF9-3DC3E8E2D748}">
      <dgm:prSet/>
      <dgm:spPr/>
      <dgm:t>
        <a:bodyPr/>
        <a:lstStyle/>
        <a:p>
          <a:endParaRPr lang="ru-RU"/>
        </a:p>
      </dgm:t>
    </dgm:pt>
    <dgm:pt modelId="{6FCC5873-09B4-43B7-8393-912893F0C990}" type="pres">
      <dgm:prSet presAssocID="{7AA63080-1BFE-4393-9E4A-D5AB0F9EEDEB}" presName="linear" presStyleCnt="0">
        <dgm:presLayoutVars>
          <dgm:animLvl val="lvl"/>
          <dgm:resizeHandles val="exact"/>
        </dgm:presLayoutVars>
      </dgm:prSet>
      <dgm:spPr/>
    </dgm:pt>
    <dgm:pt modelId="{D351D89A-DAC5-4186-9422-CF3330E0C9A2}" type="pres">
      <dgm:prSet presAssocID="{BFF0ABB9-E045-4C53-8F4E-875DEB9DAA7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6C4D24C-2A1B-40CA-ABF9-3DC3E8E2D748}" srcId="{7AA63080-1BFE-4393-9E4A-D5AB0F9EEDEB}" destId="{BFF0ABB9-E045-4C53-8F4E-875DEB9DAA72}" srcOrd="0" destOrd="0" parTransId="{008AB8B1-4497-4C83-8692-43F9C41DAA11}" sibTransId="{9451186F-E88D-40EC-8390-CF5B93868C69}"/>
    <dgm:cxn modelId="{24565C90-1C60-437D-B964-FEF827736044}" type="presOf" srcId="{7AA63080-1BFE-4393-9E4A-D5AB0F9EEDEB}" destId="{6FCC5873-09B4-43B7-8393-912893F0C990}" srcOrd="0" destOrd="0" presId="urn:microsoft.com/office/officeart/2005/8/layout/vList2"/>
    <dgm:cxn modelId="{3087A3E4-9EDE-411C-A305-B5854B652B6E}" type="presOf" srcId="{BFF0ABB9-E045-4C53-8F4E-875DEB9DAA72}" destId="{D351D89A-DAC5-4186-9422-CF3330E0C9A2}" srcOrd="0" destOrd="0" presId="urn:microsoft.com/office/officeart/2005/8/layout/vList2"/>
    <dgm:cxn modelId="{5FCCCDF2-5D56-443B-80E8-EC0AE368BFD0}" type="presParOf" srcId="{6FCC5873-09B4-43B7-8393-912893F0C990}" destId="{D351D89A-DAC5-4186-9422-CF3330E0C9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A63080-1BFE-4393-9E4A-D5AB0F9EEDEB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FF0ABB9-E045-4C53-8F4E-875DEB9DAA72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pPr algn="just"/>
          <a:r>
            <a:rPr lang="ru-RU" sz="2000" dirty="0">
              <a:latin typeface="+mn-lt"/>
            </a:rPr>
            <a:t>Перечень профессий рабочих, должностей служащих, по которым осуществляется профессиональное обучение утвержден приказом Минобрнауки России от 02.07.2013 № 513</a:t>
          </a:r>
        </a:p>
      </dgm:t>
    </dgm:pt>
    <dgm:pt modelId="{008AB8B1-4497-4C83-8692-43F9C41DAA11}" type="parTrans" cxnId="{E6C4D24C-2A1B-40CA-ABF9-3DC3E8E2D748}">
      <dgm:prSet/>
      <dgm:spPr/>
      <dgm:t>
        <a:bodyPr/>
        <a:lstStyle/>
        <a:p>
          <a:endParaRPr lang="ru-RU"/>
        </a:p>
      </dgm:t>
    </dgm:pt>
    <dgm:pt modelId="{9451186F-E88D-40EC-8390-CF5B93868C69}" type="sibTrans" cxnId="{E6C4D24C-2A1B-40CA-ABF9-3DC3E8E2D748}">
      <dgm:prSet/>
      <dgm:spPr/>
      <dgm:t>
        <a:bodyPr/>
        <a:lstStyle/>
        <a:p>
          <a:endParaRPr lang="ru-RU"/>
        </a:p>
      </dgm:t>
    </dgm:pt>
    <dgm:pt modelId="{39EDF9BA-4BEF-46D8-A24F-F46C5A8BFBBA}">
      <dgm:prSet/>
      <dgm:spPr/>
      <dgm:t>
        <a:bodyPr/>
        <a:lstStyle/>
        <a:p>
          <a:r>
            <a:rPr lang="ru-RU" dirty="0"/>
            <a:t>Сталевар мартеновской печи;</a:t>
          </a:r>
        </a:p>
      </dgm:t>
    </dgm:pt>
    <dgm:pt modelId="{4CBD6BC1-7A65-4FFC-972E-A3DE19739FCB}" type="parTrans" cxnId="{7E410428-9C15-4488-8DBD-7EA8B11C4684}">
      <dgm:prSet/>
      <dgm:spPr/>
      <dgm:t>
        <a:bodyPr/>
        <a:lstStyle/>
        <a:p>
          <a:endParaRPr lang="ru-RU"/>
        </a:p>
      </dgm:t>
    </dgm:pt>
    <dgm:pt modelId="{FB4F1BA8-D91C-4116-A1A3-1FA815CAB9EC}" type="sibTrans" cxnId="{7E410428-9C15-4488-8DBD-7EA8B11C4684}">
      <dgm:prSet/>
      <dgm:spPr/>
      <dgm:t>
        <a:bodyPr/>
        <a:lstStyle/>
        <a:p>
          <a:endParaRPr lang="ru-RU"/>
        </a:p>
      </dgm:t>
    </dgm:pt>
    <dgm:pt modelId="{05659535-301D-4D00-B3EB-7702B9AA1A24}">
      <dgm:prSet/>
      <dgm:spPr/>
      <dgm:t>
        <a:bodyPr/>
        <a:lstStyle/>
        <a:p>
          <a:r>
            <a:rPr lang="ru-RU" dirty="0"/>
            <a:t>Подручный сталевара мартеновской печи (первый);</a:t>
          </a:r>
        </a:p>
      </dgm:t>
    </dgm:pt>
    <dgm:pt modelId="{5E954767-79A5-4D9F-BB5B-730AE8E9FBC8}" type="parTrans" cxnId="{F389AFC9-36E6-494A-AF39-25F4698B42F3}">
      <dgm:prSet/>
      <dgm:spPr/>
      <dgm:t>
        <a:bodyPr/>
        <a:lstStyle/>
        <a:p>
          <a:endParaRPr lang="ru-RU"/>
        </a:p>
      </dgm:t>
    </dgm:pt>
    <dgm:pt modelId="{8E3DAB54-53AB-4667-988B-292FBFF27A9B}" type="sibTrans" cxnId="{F389AFC9-36E6-494A-AF39-25F4698B42F3}">
      <dgm:prSet/>
      <dgm:spPr/>
      <dgm:t>
        <a:bodyPr/>
        <a:lstStyle/>
        <a:p>
          <a:endParaRPr lang="ru-RU"/>
        </a:p>
      </dgm:t>
    </dgm:pt>
    <dgm:pt modelId="{4E6F208D-8D6A-4BD3-A3E3-7C5ED0843011}">
      <dgm:prSet/>
      <dgm:spPr/>
      <dgm:t>
        <a:bodyPr/>
        <a:lstStyle/>
        <a:p>
          <a:r>
            <a:rPr lang="ru-RU" dirty="0"/>
            <a:t>…</a:t>
          </a:r>
        </a:p>
      </dgm:t>
    </dgm:pt>
    <dgm:pt modelId="{2DF7BC31-AB7E-436E-9576-C7BF65FE16A6}" type="parTrans" cxnId="{7EE2EC11-5426-456D-8203-139310E5236C}">
      <dgm:prSet/>
      <dgm:spPr/>
      <dgm:t>
        <a:bodyPr/>
        <a:lstStyle/>
        <a:p>
          <a:endParaRPr lang="ru-RU"/>
        </a:p>
      </dgm:t>
    </dgm:pt>
    <dgm:pt modelId="{DAB768B2-DBF3-4E83-A2A0-61D9BDA72EDC}" type="sibTrans" cxnId="{7EE2EC11-5426-456D-8203-139310E5236C}">
      <dgm:prSet/>
      <dgm:spPr/>
      <dgm:t>
        <a:bodyPr/>
        <a:lstStyle/>
        <a:p>
          <a:endParaRPr lang="ru-RU"/>
        </a:p>
      </dgm:t>
    </dgm:pt>
    <dgm:pt modelId="{6FCC5873-09B4-43B7-8393-912893F0C990}" type="pres">
      <dgm:prSet presAssocID="{7AA63080-1BFE-4393-9E4A-D5AB0F9EEDEB}" presName="linear" presStyleCnt="0">
        <dgm:presLayoutVars>
          <dgm:animLvl val="lvl"/>
          <dgm:resizeHandles val="exact"/>
        </dgm:presLayoutVars>
      </dgm:prSet>
      <dgm:spPr/>
    </dgm:pt>
    <dgm:pt modelId="{D351D89A-DAC5-4186-9422-CF3330E0C9A2}" type="pres">
      <dgm:prSet presAssocID="{BFF0ABB9-E045-4C53-8F4E-875DEB9DAA72}" presName="parentText" presStyleLbl="node1" presStyleIdx="0" presStyleCnt="1" custLinFactNeighborX="-705" custLinFactNeighborY="1179">
        <dgm:presLayoutVars>
          <dgm:chMax val="0"/>
          <dgm:bulletEnabled val="1"/>
        </dgm:presLayoutVars>
      </dgm:prSet>
      <dgm:spPr/>
    </dgm:pt>
    <dgm:pt modelId="{5067C2BE-1D87-4C57-8F37-F495864048BF}" type="pres">
      <dgm:prSet presAssocID="{BFF0ABB9-E045-4C53-8F4E-875DEB9DAA7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EE2EC11-5426-456D-8203-139310E5236C}" srcId="{BFF0ABB9-E045-4C53-8F4E-875DEB9DAA72}" destId="{4E6F208D-8D6A-4BD3-A3E3-7C5ED0843011}" srcOrd="2" destOrd="0" parTransId="{2DF7BC31-AB7E-436E-9576-C7BF65FE16A6}" sibTransId="{DAB768B2-DBF3-4E83-A2A0-61D9BDA72EDC}"/>
    <dgm:cxn modelId="{7E410428-9C15-4488-8DBD-7EA8B11C4684}" srcId="{BFF0ABB9-E045-4C53-8F4E-875DEB9DAA72}" destId="{39EDF9BA-4BEF-46D8-A24F-F46C5A8BFBBA}" srcOrd="0" destOrd="0" parTransId="{4CBD6BC1-7A65-4FFC-972E-A3DE19739FCB}" sibTransId="{FB4F1BA8-D91C-4116-A1A3-1FA815CAB9EC}"/>
    <dgm:cxn modelId="{E6C4D24C-2A1B-40CA-ABF9-3DC3E8E2D748}" srcId="{7AA63080-1BFE-4393-9E4A-D5AB0F9EEDEB}" destId="{BFF0ABB9-E045-4C53-8F4E-875DEB9DAA72}" srcOrd="0" destOrd="0" parTransId="{008AB8B1-4497-4C83-8692-43F9C41DAA11}" sibTransId="{9451186F-E88D-40EC-8390-CF5B93868C69}"/>
    <dgm:cxn modelId="{A3E8425D-F294-4D2C-A439-F258F6D627CD}" type="presOf" srcId="{4E6F208D-8D6A-4BD3-A3E3-7C5ED0843011}" destId="{5067C2BE-1D87-4C57-8F37-F495864048BF}" srcOrd="0" destOrd="2" presId="urn:microsoft.com/office/officeart/2005/8/layout/vList2"/>
    <dgm:cxn modelId="{24565C90-1C60-437D-B964-FEF827736044}" type="presOf" srcId="{7AA63080-1BFE-4393-9E4A-D5AB0F9EEDEB}" destId="{6FCC5873-09B4-43B7-8393-912893F0C990}" srcOrd="0" destOrd="0" presId="urn:microsoft.com/office/officeart/2005/8/layout/vList2"/>
    <dgm:cxn modelId="{BFED4EC8-54B6-424A-B7B2-68F8D25A9F17}" type="presOf" srcId="{39EDF9BA-4BEF-46D8-A24F-F46C5A8BFBBA}" destId="{5067C2BE-1D87-4C57-8F37-F495864048BF}" srcOrd="0" destOrd="0" presId="urn:microsoft.com/office/officeart/2005/8/layout/vList2"/>
    <dgm:cxn modelId="{F389AFC9-36E6-494A-AF39-25F4698B42F3}" srcId="{BFF0ABB9-E045-4C53-8F4E-875DEB9DAA72}" destId="{05659535-301D-4D00-B3EB-7702B9AA1A24}" srcOrd="1" destOrd="0" parTransId="{5E954767-79A5-4D9F-BB5B-730AE8E9FBC8}" sibTransId="{8E3DAB54-53AB-4667-988B-292FBFF27A9B}"/>
    <dgm:cxn modelId="{A84EFCDD-F660-4F7D-9162-4E59DD41AD03}" type="presOf" srcId="{05659535-301D-4D00-B3EB-7702B9AA1A24}" destId="{5067C2BE-1D87-4C57-8F37-F495864048BF}" srcOrd="0" destOrd="1" presId="urn:microsoft.com/office/officeart/2005/8/layout/vList2"/>
    <dgm:cxn modelId="{3087A3E4-9EDE-411C-A305-B5854B652B6E}" type="presOf" srcId="{BFF0ABB9-E045-4C53-8F4E-875DEB9DAA72}" destId="{D351D89A-DAC5-4186-9422-CF3330E0C9A2}" srcOrd="0" destOrd="0" presId="urn:microsoft.com/office/officeart/2005/8/layout/vList2"/>
    <dgm:cxn modelId="{5FCCCDF2-5D56-443B-80E8-EC0AE368BFD0}" type="presParOf" srcId="{6FCC5873-09B4-43B7-8393-912893F0C990}" destId="{D351D89A-DAC5-4186-9422-CF3330E0C9A2}" srcOrd="0" destOrd="0" presId="urn:microsoft.com/office/officeart/2005/8/layout/vList2"/>
    <dgm:cxn modelId="{CA8D73D7-59DC-47C4-A65D-1D34A16A310C}" type="presParOf" srcId="{6FCC5873-09B4-43B7-8393-912893F0C990}" destId="{5067C2BE-1D87-4C57-8F37-F495864048B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A63080-1BFE-4393-9E4A-D5AB0F9EEDEB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FF0ABB9-E045-4C53-8F4E-875DEB9DAA72}">
      <dgm:prSet custT="1"/>
      <dgm:spPr/>
      <dgm:t>
        <a:bodyPr/>
        <a:lstStyle/>
        <a:p>
          <a:pPr algn="just"/>
          <a:r>
            <a:rPr lang="ru-RU" sz="3200" b="0" dirty="0"/>
            <a:t>Порядок организации и осуществления образовательной деятельности по основным программам профессионального обучения, утвержденный </a:t>
          </a:r>
          <a:r>
            <a:rPr lang="ru-RU" sz="3200" dirty="0"/>
            <a:t>приказом </a:t>
          </a:r>
          <a:r>
            <a:rPr lang="ru-RU" sz="3200" dirty="0" err="1"/>
            <a:t>Минпросвещения</a:t>
          </a:r>
          <a:r>
            <a:rPr lang="ru-RU" sz="3200" dirty="0"/>
            <a:t> России от 26.08.2020 № 438 </a:t>
          </a:r>
          <a:endParaRPr lang="ru-RU" sz="3200" dirty="0">
            <a:latin typeface="+mn-lt"/>
          </a:endParaRPr>
        </a:p>
      </dgm:t>
    </dgm:pt>
    <dgm:pt modelId="{008AB8B1-4497-4C83-8692-43F9C41DAA11}" type="parTrans" cxnId="{E6C4D24C-2A1B-40CA-ABF9-3DC3E8E2D748}">
      <dgm:prSet/>
      <dgm:spPr/>
      <dgm:t>
        <a:bodyPr/>
        <a:lstStyle/>
        <a:p>
          <a:endParaRPr lang="ru-RU"/>
        </a:p>
      </dgm:t>
    </dgm:pt>
    <dgm:pt modelId="{9451186F-E88D-40EC-8390-CF5B93868C69}" type="sibTrans" cxnId="{E6C4D24C-2A1B-40CA-ABF9-3DC3E8E2D748}">
      <dgm:prSet/>
      <dgm:spPr/>
      <dgm:t>
        <a:bodyPr/>
        <a:lstStyle/>
        <a:p>
          <a:endParaRPr lang="ru-RU"/>
        </a:p>
      </dgm:t>
    </dgm:pt>
    <dgm:pt modelId="{6FCC5873-09B4-43B7-8393-912893F0C990}" type="pres">
      <dgm:prSet presAssocID="{7AA63080-1BFE-4393-9E4A-D5AB0F9EEDEB}" presName="linear" presStyleCnt="0">
        <dgm:presLayoutVars>
          <dgm:animLvl val="lvl"/>
          <dgm:resizeHandles val="exact"/>
        </dgm:presLayoutVars>
      </dgm:prSet>
      <dgm:spPr/>
    </dgm:pt>
    <dgm:pt modelId="{D351D89A-DAC5-4186-9422-CF3330E0C9A2}" type="pres">
      <dgm:prSet presAssocID="{BFF0ABB9-E045-4C53-8F4E-875DEB9DAA7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6C4D24C-2A1B-40CA-ABF9-3DC3E8E2D748}" srcId="{7AA63080-1BFE-4393-9E4A-D5AB0F9EEDEB}" destId="{BFF0ABB9-E045-4C53-8F4E-875DEB9DAA72}" srcOrd="0" destOrd="0" parTransId="{008AB8B1-4497-4C83-8692-43F9C41DAA11}" sibTransId="{9451186F-E88D-40EC-8390-CF5B93868C69}"/>
    <dgm:cxn modelId="{24565C90-1C60-437D-B964-FEF827736044}" type="presOf" srcId="{7AA63080-1BFE-4393-9E4A-D5AB0F9EEDEB}" destId="{6FCC5873-09B4-43B7-8393-912893F0C990}" srcOrd="0" destOrd="0" presId="urn:microsoft.com/office/officeart/2005/8/layout/vList2"/>
    <dgm:cxn modelId="{3087A3E4-9EDE-411C-A305-B5854B652B6E}" type="presOf" srcId="{BFF0ABB9-E045-4C53-8F4E-875DEB9DAA72}" destId="{D351D89A-DAC5-4186-9422-CF3330E0C9A2}" srcOrd="0" destOrd="0" presId="urn:microsoft.com/office/officeart/2005/8/layout/vList2"/>
    <dgm:cxn modelId="{5FCCCDF2-5D56-443B-80E8-EC0AE368BFD0}" type="presParOf" srcId="{6FCC5873-09B4-43B7-8393-912893F0C990}" destId="{D351D89A-DAC5-4186-9422-CF3330E0C9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FE10F5-ADBC-4F97-A022-8002C21070C4}" type="doc">
      <dgm:prSet loTypeId="urn:microsoft.com/office/officeart/2005/8/layout/arrow6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1DAF677-341E-4372-B83D-3FC9B62C783D}">
      <dgm:prSet phldrT="[Текст]" custT="1"/>
      <dgm:spPr/>
      <dgm:t>
        <a:bodyPr/>
        <a:lstStyle/>
        <a:p>
          <a:r>
            <a:rPr lang="ru-RU" sz="1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Закон об образовании не устанавливает ограничений по диапазону на присвоение (при наличии) квалификационных разрядов, классов, категорий лицам, успешно сдавшим квалификационный экзамен</a:t>
          </a:r>
          <a:endParaRPr lang="ru-RU" sz="1800" dirty="0">
            <a:latin typeface="+mn-lt"/>
          </a:endParaRPr>
        </a:p>
      </dgm:t>
    </dgm:pt>
    <dgm:pt modelId="{1843E5C1-FA1E-45D8-AAFA-D4B6F59E1036}" type="parTrans" cxnId="{5FBE8E95-219F-4603-A814-A5D68E08E5BD}">
      <dgm:prSet/>
      <dgm:spPr/>
      <dgm:t>
        <a:bodyPr/>
        <a:lstStyle/>
        <a:p>
          <a:endParaRPr lang="ru-RU"/>
        </a:p>
      </dgm:t>
    </dgm:pt>
    <dgm:pt modelId="{A033EB07-FE2F-4BB2-8602-82128CC56085}" type="sibTrans" cxnId="{5FBE8E95-219F-4603-A814-A5D68E08E5BD}">
      <dgm:prSet/>
      <dgm:spPr/>
      <dgm:t>
        <a:bodyPr/>
        <a:lstStyle/>
        <a:p>
          <a:endParaRPr lang="ru-RU"/>
        </a:p>
      </dgm:t>
    </dgm:pt>
    <dgm:pt modelId="{2FEFA9CC-BEB7-4CD7-9F4A-95686B6036A0}">
      <dgm:prSet phldrT="[Текст]" custT="1"/>
      <dgm:spPr/>
      <dgm:t>
        <a:bodyPr/>
        <a:lstStyle/>
        <a:p>
          <a:r>
            <a:rPr lang="ru-RU" sz="1400" dirty="0">
              <a:latin typeface="+mn-lt"/>
              <a:cs typeface="Arial" panose="020B0604020202020204" pitchFamily="34" charset="0"/>
            </a:rPr>
            <a:t>Так, например, согласно § 158, § 158а и § 158б Выпуска 1 ЕТКС, раздел «Профессии рабочих, общие для всех отраслей народного хозяйства», утвержденного постановлением Госкомтруда СССР, Секретариата ВЦСПС от 31 января 1985 г. № 31/3-30, </a:t>
          </a:r>
          <a:r>
            <a:rPr lang="ru-RU" sz="1400" dirty="0">
              <a:solidFill>
                <a:srgbClr val="FFFF00"/>
              </a:solidFill>
              <a:latin typeface="+mn-lt"/>
              <a:cs typeface="Arial" panose="020B0604020202020204" pitchFamily="34" charset="0"/>
            </a:rPr>
            <a:t>кандидату на присвоение квалификационных разрядов с 5 по 7 по профессии «Лаборант химического анализа» необходимо наличие СПО</a:t>
          </a:r>
          <a:endParaRPr lang="ru-RU" sz="1400" dirty="0">
            <a:solidFill>
              <a:srgbClr val="FFFF00"/>
            </a:solidFill>
            <a:latin typeface="+mn-lt"/>
          </a:endParaRPr>
        </a:p>
      </dgm:t>
    </dgm:pt>
    <dgm:pt modelId="{FC09DA49-CE34-4620-A3CB-73CCF0D67F7B}" type="parTrans" cxnId="{E82DC9DA-1075-4389-9D09-4115F3B59AFD}">
      <dgm:prSet/>
      <dgm:spPr/>
      <dgm:t>
        <a:bodyPr/>
        <a:lstStyle/>
        <a:p>
          <a:endParaRPr lang="ru-RU"/>
        </a:p>
      </dgm:t>
    </dgm:pt>
    <dgm:pt modelId="{F9EC2706-71D5-4836-B1CA-A609B6D30D2B}" type="sibTrans" cxnId="{E82DC9DA-1075-4389-9D09-4115F3B59AFD}">
      <dgm:prSet/>
      <dgm:spPr/>
      <dgm:t>
        <a:bodyPr/>
        <a:lstStyle/>
        <a:p>
          <a:endParaRPr lang="ru-RU"/>
        </a:p>
      </dgm:t>
    </dgm:pt>
    <dgm:pt modelId="{AE22E34C-3220-458A-A0DC-7746A0FFFA1D}" type="pres">
      <dgm:prSet presAssocID="{5BFE10F5-ADBC-4F97-A022-8002C21070C4}" presName="compositeShape" presStyleCnt="0">
        <dgm:presLayoutVars>
          <dgm:chMax val="2"/>
          <dgm:dir/>
          <dgm:resizeHandles val="exact"/>
        </dgm:presLayoutVars>
      </dgm:prSet>
      <dgm:spPr/>
    </dgm:pt>
    <dgm:pt modelId="{EBF1F32F-9EA8-414B-9419-A249FF7ECE63}" type="pres">
      <dgm:prSet presAssocID="{5BFE10F5-ADBC-4F97-A022-8002C21070C4}" presName="ribbon" presStyleLbl="node1" presStyleIdx="0" presStyleCnt="1" custScaleY="80272" custLinFactNeighborX="7425" custLinFactNeighborY="21330"/>
      <dgm:spPr/>
    </dgm:pt>
    <dgm:pt modelId="{01841A2F-5454-49D0-ABED-3A244D890F5A}" type="pres">
      <dgm:prSet presAssocID="{5BFE10F5-ADBC-4F97-A022-8002C21070C4}" presName="leftArrowText" presStyleLbl="node1" presStyleIdx="0" presStyleCnt="1" custScaleX="117654" custLinFactNeighborX="250" custLinFactNeighborY="50508">
        <dgm:presLayoutVars>
          <dgm:chMax val="0"/>
          <dgm:bulletEnabled val="1"/>
        </dgm:presLayoutVars>
      </dgm:prSet>
      <dgm:spPr/>
    </dgm:pt>
    <dgm:pt modelId="{7710262B-589E-410D-852E-F87673551458}" type="pres">
      <dgm:prSet presAssocID="{5BFE10F5-ADBC-4F97-A022-8002C21070C4}" presName="rightArrowText" presStyleLbl="node1" presStyleIdx="0" presStyleCnt="1" custLinFactNeighborY="40424">
        <dgm:presLayoutVars>
          <dgm:chMax val="0"/>
          <dgm:bulletEnabled val="1"/>
        </dgm:presLayoutVars>
      </dgm:prSet>
      <dgm:spPr/>
    </dgm:pt>
  </dgm:ptLst>
  <dgm:cxnLst>
    <dgm:cxn modelId="{CC4AA313-017B-4ADF-A7C1-5D3A6B2409EA}" type="presOf" srcId="{2FEFA9CC-BEB7-4CD7-9F4A-95686B6036A0}" destId="{7710262B-589E-410D-852E-F87673551458}" srcOrd="0" destOrd="0" presId="urn:microsoft.com/office/officeart/2005/8/layout/arrow6"/>
    <dgm:cxn modelId="{03745258-CF8E-4EA5-969C-5B875AA1103C}" type="presOf" srcId="{D1DAF677-341E-4372-B83D-3FC9B62C783D}" destId="{01841A2F-5454-49D0-ABED-3A244D890F5A}" srcOrd="0" destOrd="0" presId="urn:microsoft.com/office/officeart/2005/8/layout/arrow6"/>
    <dgm:cxn modelId="{5FBE8E95-219F-4603-A814-A5D68E08E5BD}" srcId="{5BFE10F5-ADBC-4F97-A022-8002C21070C4}" destId="{D1DAF677-341E-4372-B83D-3FC9B62C783D}" srcOrd="0" destOrd="0" parTransId="{1843E5C1-FA1E-45D8-AAFA-D4B6F59E1036}" sibTransId="{A033EB07-FE2F-4BB2-8602-82128CC56085}"/>
    <dgm:cxn modelId="{449BBFB6-AE13-4027-BC46-7271AFEB1F45}" type="presOf" srcId="{5BFE10F5-ADBC-4F97-A022-8002C21070C4}" destId="{AE22E34C-3220-458A-A0DC-7746A0FFFA1D}" srcOrd="0" destOrd="0" presId="urn:microsoft.com/office/officeart/2005/8/layout/arrow6"/>
    <dgm:cxn modelId="{E82DC9DA-1075-4389-9D09-4115F3B59AFD}" srcId="{5BFE10F5-ADBC-4F97-A022-8002C21070C4}" destId="{2FEFA9CC-BEB7-4CD7-9F4A-95686B6036A0}" srcOrd="1" destOrd="0" parTransId="{FC09DA49-CE34-4620-A3CB-73CCF0D67F7B}" sibTransId="{F9EC2706-71D5-4836-B1CA-A609B6D30D2B}"/>
    <dgm:cxn modelId="{BDC1B673-43A7-48AE-88B0-0D478F6EA2BB}" type="presParOf" srcId="{AE22E34C-3220-458A-A0DC-7746A0FFFA1D}" destId="{EBF1F32F-9EA8-414B-9419-A249FF7ECE63}" srcOrd="0" destOrd="0" presId="urn:microsoft.com/office/officeart/2005/8/layout/arrow6"/>
    <dgm:cxn modelId="{CF7D52CA-81A3-4462-A29E-0406FE5A148C}" type="presParOf" srcId="{AE22E34C-3220-458A-A0DC-7746A0FFFA1D}" destId="{01841A2F-5454-49D0-ABED-3A244D890F5A}" srcOrd="1" destOrd="0" presId="urn:microsoft.com/office/officeart/2005/8/layout/arrow6"/>
    <dgm:cxn modelId="{0DAE93FC-2ADE-45DC-BC0F-F85BBF46DE30}" type="presParOf" srcId="{AE22E34C-3220-458A-A0DC-7746A0FFFA1D}" destId="{7710262B-589E-410D-852E-F8767355145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E0EA0A-8863-462C-B502-EA9169D685F8}" type="doc">
      <dgm:prSet loTypeId="urn:microsoft.com/office/officeart/2005/8/layout/arrow6" loCatId="relationship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488C361-A5AC-4645-ADF2-895AAFE481B2}">
      <dgm:prSet phldrT="[Текст]"/>
      <dgm:spPr/>
      <dgm:t>
        <a:bodyPr/>
        <a:lstStyle/>
        <a:p>
          <a:r>
            <a:rPr lang="ru-RU" dirty="0"/>
            <a:t>Квалификационный разряд, класс, категория</a:t>
          </a:r>
        </a:p>
      </dgm:t>
    </dgm:pt>
    <dgm:pt modelId="{D9418F18-43FA-4DDD-BA6B-AE72CA44ABAE}" type="parTrans" cxnId="{D13AED60-DA0D-4C8A-9A46-B3F6F5A90F9C}">
      <dgm:prSet/>
      <dgm:spPr/>
      <dgm:t>
        <a:bodyPr/>
        <a:lstStyle/>
        <a:p>
          <a:endParaRPr lang="ru-RU"/>
        </a:p>
      </dgm:t>
    </dgm:pt>
    <dgm:pt modelId="{EA1A38B5-698D-427A-8679-2F0678D764EF}" type="sibTrans" cxnId="{D13AED60-DA0D-4C8A-9A46-B3F6F5A90F9C}">
      <dgm:prSet/>
      <dgm:spPr/>
      <dgm:t>
        <a:bodyPr/>
        <a:lstStyle/>
        <a:p>
          <a:endParaRPr lang="ru-RU"/>
        </a:p>
      </dgm:t>
    </dgm:pt>
    <dgm:pt modelId="{830B50C3-755D-4776-AA84-8946BA73D5AE}">
      <dgm:prSet phldrT="[Текст]"/>
      <dgm:spPr/>
      <dgm:t>
        <a:bodyPr/>
        <a:lstStyle/>
        <a:p>
          <a:r>
            <a:rPr lang="ru-RU" dirty="0"/>
            <a:t>Уровень квалификации</a:t>
          </a:r>
        </a:p>
      </dgm:t>
    </dgm:pt>
    <dgm:pt modelId="{427B5C72-BCBC-4A9B-87F9-B459969B84C0}" type="parTrans" cxnId="{9A09DEA3-4670-4E0C-8445-2E4548D17569}">
      <dgm:prSet/>
      <dgm:spPr/>
      <dgm:t>
        <a:bodyPr/>
        <a:lstStyle/>
        <a:p>
          <a:endParaRPr lang="ru-RU"/>
        </a:p>
      </dgm:t>
    </dgm:pt>
    <dgm:pt modelId="{6FAC5675-29F9-45E9-A2C8-3093A91E6F82}" type="sibTrans" cxnId="{9A09DEA3-4670-4E0C-8445-2E4548D17569}">
      <dgm:prSet/>
      <dgm:spPr/>
      <dgm:t>
        <a:bodyPr/>
        <a:lstStyle/>
        <a:p>
          <a:endParaRPr lang="ru-RU"/>
        </a:p>
      </dgm:t>
    </dgm:pt>
    <dgm:pt modelId="{B281BFFA-66A1-4F49-8C9A-4D23EDC53672}" type="pres">
      <dgm:prSet presAssocID="{32E0EA0A-8863-462C-B502-EA9169D685F8}" presName="compositeShape" presStyleCnt="0">
        <dgm:presLayoutVars>
          <dgm:chMax val="2"/>
          <dgm:dir/>
          <dgm:resizeHandles val="exact"/>
        </dgm:presLayoutVars>
      </dgm:prSet>
      <dgm:spPr/>
    </dgm:pt>
    <dgm:pt modelId="{049CB55F-3B27-4878-8470-EB5C3DDC7C9E}" type="pres">
      <dgm:prSet presAssocID="{32E0EA0A-8863-462C-B502-EA9169D685F8}" presName="ribbon" presStyleLbl="node1" presStyleIdx="0" presStyleCnt="1"/>
      <dgm:spPr/>
    </dgm:pt>
    <dgm:pt modelId="{AD043EEB-8E1F-4179-B7E1-D4BBD5EBCD74}" type="pres">
      <dgm:prSet presAssocID="{32E0EA0A-8863-462C-B502-EA9169D685F8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C6EFF634-33D2-41D9-8796-37F93203CEE5}" type="pres">
      <dgm:prSet presAssocID="{32E0EA0A-8863-462C-B502-EA9169D685F8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13AED60-DA0D-4C8A-9A46-B3F6F5A90F9C}" srcId="{32E0EA0A-8863-462C-B502-EA9169D685F8}" destId="{3488C361-A5AC-4645-ADF2-895AAFE481B2}" srcOrd="0" destOrd="0" parTransId="{D9418F18-43FA-4DDD-BA6B-AE72CA44ABAE}" sibTransId="{EA1A38B5-698D-427A-8679-2F0678D764EF}"/>
    <dgm:cxn modelId="{76C43668-1539-4F5C-BD12-97F87E3A4398}" type="presOf" srcId="{830B50C3-755D-4776-AA84-8946BA73D5AE}" destId="{C6EFF634-33D2-41D9-8796-37F93203CEE5}" srcOrd="0" destOrd="0" presId="urn:microsoft.com/office/officeart/2005/8/layout/arrow6"/>
    <dgm:cxn modelId="{9A09DEA3-4670-4E0C-8445-2E4548D17569}" srcId="{32E0EA0A-8863-462C-B502-EA9169D685F8}" destId="{830B50C3-755D-4776-AA84-8946BA73D5AE}" srcOrd="1" destOrd="0" parTransId="{427B5C72-BCBC-4A9B-87F9-B459969B84C0}" sibTransId="{6FAC5675-29F9-45E9-A2C8-3093A91E6F82}"/>
    <dgm:cxn modelId="{BDD8DAA9-BC99-4CFB-B7E7-AD5FC010EFDE}" type="presOf" srcId="{32E0EA0A-8863-462C-B502-EA9169D685F8}" destId="{B281BFFA-66A1-4F49-8C9A-4D23EDC53672}" srcOrd="0" destOrd="0" presId="urn:microsoft.com/office/officeart/2005/8/layout/arrow6"/>
    <dgm:cxn modelId="{C8B3EDB8-4540-4C43-A236-B375E177F21A}" type="presOf" srcId="{3488C361-A5AC-4645-ADF2-895AAFE481B2}" destId="{AD043EEB-8E1F-4179-B7E1-D4BBD5EBCD74}" srcOrd="0" destOrd="0" presId="urn:microsoft.com/office/officeart/2005/8/layout/arrow6"/>
    <dgm:cxn modelId="{5C1F4C96-307B-4B5E-A7F4-1F960EF58B43}" type="presParOf" srcId="{B281BFFA-66A1-4F49-8C9A-4D23EDC53672}" destId="{049CB55F-3B27-4878-8470-EB5C3DDC7C9E}" srcOrd="0" destOrd="0" presId="urn:microsoft.com/office/officeart/2005/8/layout/arrow6"/>
    <dgm:cxn modelId="{15360050-80C9-4577-AC3D-25DBD2EEA973}" type="presParOf" srcId="{B281BFFA-66A1-4F49-8C9A-4D23EDC53672}" destId="{AD043EEB-8E1F-4179-B7E1-D4BBD5EBCD74}" srcOrd="1" destOrd="0" presId="urn:microsoft.com/office/officeart/2005/8/layout/arrow6"/>
    <dgm:cxn modelId="{885650B7-5434-4CDF-8050-8D0BA1CFDF72}" type="presParOf" srcId="{B281BFFA-66A1-4F49-8C9A-4D23EDC53672}" destId="{C6EFF634-33D2-41D9-8796-37F93203CEE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5F274-52D0-425E-A191-957D682EA1CA}">
      <dsp:nvSpPr>
        <dsp:cNvPr id="0" name=""/>
        <dsp:cNvSpPr/>
      </dsp:nvSpPr>
      <dsp:spPr>
        <a:xfrm>
          <a:off x="2406011" y="-7072"/>
          <a:ext cx="3142765" cy="10860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Общее образование</a:t>
          </a:r>
        </a:p>
      </dsp:txBody>
      <dsp:txXfrm>
        <a:off x="2459030" y="45947"/>
        <a:ext cx="3036727" cy="980052"/>
      </dsp:txXfrm>
    </dsp:sp>
    <dsp:sp modelId="{F6CD224F-4FBB-4E25-84CB-BA9E4670CA33}">
      <dsp:nvSpPr>
        <dsp:cNvPr id="0" name=""/>
        <dsp:cNvSpPr/>
      </dsp:nvSpPr>
      <dsp:spPr>
        <a:xfrm>
          <a:off x="1937090" y="857965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2591568" y="225681"/>
              </a:moveTo>
              <a:arcTo wR="1735705" hR="1735705" stAng="17972643" swAng="1854714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01080-FD0D-4A9F-BAC9-D15F461CDF3D}">
      <dsp:nvSpPr>
        <dsp:cNvPr id="0" name=""/>
        <dsp:cNvSpPr/>
      </dsp:nvSpPr>
      <dsp:spPr>
        <a:xfrm>
          <a:off x="4124346" y="1746026"/>
          <a:ext cx="3177507" cy="10513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Профессиональное образование</a:t>
          </a:r>
        </a:p>
      </dsp:txBody>
      <dsp:txXfrm>
        <a:off x="4175666" y="1797346"/>
        <a:ext cx="3074867" cy="948663"/>
      </dsp:txXfrm>
    </dsp:sp>
    <dsp:sp modelId="{B2F5ACAC-90AF-4EED-AC60-AE84BDA72284}">
      <dsp:nvSpPr>
        <dsp:cNvPr id="0" name=""/>
        <dsp:cNvSpPr/>
      </dsp:nvSpPr>
      <dsp:spPr>
        <a:xfrm>
          <a:off x="1930883" y="225167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3251876" y="2580630"/>
              </a:moveTo>
              <a:arcTo wR="1735705" hR="1735705" stAng="1747791" swAng="1904418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4E944-CD05-47E6-9157-B1905379DBCE}">
      <dsp:nvSpPr>
        <dsp:cNvPr id="0" name=""/>
        <dsp:cNvSpPr/>
      </dsp:nvSpPr>
      <dsp:spPr>
        <a:xfrm>
          <a:off x="2409303" y="3481732"/>
          <a:ext cx="3136183" cy="10513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Дополнительное образование</a:t>
          </a:r>
        </a:p>
      </dsp:txBody>
      <dsp:txXfrm>
        <a:off x="2460623" y="3533052"/>
        <a:ext cx="3033543" cy="948663"/>
      </dsp:txXfrm>
    </dsp:sp>
    <dsp:sp modelId="{774AD791-DB1C-488B-B93A-6E19AA923890}">
      <dsp:nvSpPr>
        <dsp:cNvPr id="0" name=""/>
        <dsp:cNvSpPr/>
      </dsp:nvSpPr>
      <dsp:spPr>
        <a:xfrm>
          <a:off x="2552494" y="225167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890780" y="3251876"/>
              </a:moveTo>
              <a:arcTo wR="1735705" hR="1735705" stAng="7147791" swAng="1904418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22EC5-1CE1-492F-82E4-63E0B44CDE7E}">
      <dsp:nvSpPr>
        <dsp:cNvPr id="0" name=""/>
        <dsp:cNvSpPr/>
      </dsp:nvSpPr>
      <dsp:spPr>
        <a:xfrm>
          <a:off x="927746" y="1746026"/>
          <a:ext cx="2627886" cy="10513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Профессиональное обучение</a:t>
          </a:r>
        </a:p>
      </dsp:txBody>
      <dsp:txXfrm>
        <a:off x="979066" y="1797346"/>
        <a:ext cx="2525246" cy="948663"/>
      </dsp:txXfrm>
    </dsp:sp>
    <dsp:sp modelId="{9D1800BC-BD9C-4CDB-8924-721C8FB8DC9A}">
      <dsp:nvSpPr>
        <dsp:cNvPr id="0" name=""/>
        <dsp:cNvSpPr/>
      </dsp:nvSpPr>
      <dsp:spPr>
        <a:xfrm>
          <a:off x="2546288" y="857965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225681" y="879841"/>
              </a:moveTo>
              <a:arcTo wR="1735705" hR="1735705" stAng="12572643" swAng="1854714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1D89A-DAC5-4186-9422-CF3330E0C9A2}">
      <dsp:nvSpPr>
        <dsp:cNvPr id="0" name=""/>
        <dsp:cNvSpPr/>
      </dsp:nvSpPr>
      <dsp:spPr>
        <a:xfrm>
          <a:off x="0" y="1492721"/>
          <a:ext cx="10006663" cy="22815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+mn-lt"/>
            </a:rPr>
            <a:t>Перечень профессий рабочих, должностей служащих, по которым осуществляется профессиональное обучение, утвержденный приказом </a:t>
          </a:r>
          <a:r>
            <a:rPr lang="ru-RU" sz="3200" kern="1200" dirty="0" err="1">
              <a:latin typeface="+mn-lt"/>
            </a:rPr>
            <a:t>Минпросвещения</a:t>
          </a:r>
          <a:r>
            <a:rPr lang="ru-RU" sz="3200" kern="1200" dirty="0">
              <a:latin typeface="+mn-lt"/>
            </a:rPr>
            <a:t> России от 14.07.2023 № 534</a:t>
          </a:r>
        </a:p>
      </dsp:txBody>
      <dsp:txXfrm>
        <a:off x="111374" y="1604095"/>
        <a:ext cx="9783915" cy="20587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1D89A-DAC5-4186-9422-CF3330E0C9A2}">
      <dsp:nvSpPr>
        <dsp:cNvPr id="0" name=""/>
        <dsp:cNvSpPr/>
      </dsp:nvSpPr>
      <dsp:spPr>
        <a:xfrm>
          <a:off x="0" y="135876"/>
          <a:ext cx="5626778" cy="1722240"/>
        </a:xfrm>
        <a:prstGeom prst="roundRect">
          <a:avLst/>
        </a:prstGeom>
        <a:solidFill>
          <a:schemeClr val="bg2">
            <a:lumMod val="2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n-lt"/>
            </a:rPr>
            <a:t>Перечень профессий рабочих, должностей служащих, по которым осуществляется профессиональное обучение утвержден приказом Минобрнауки России от 02.07.2013 № 513</a:t>
          </a:r>
        </a:p>
      </dsp:txBody>
      <dsp:txXfrm>
        <a:off x="84073" y="219949"/>
        <a:ext cx="5458632" cy="1554094"/>
      </dsp:txXfrm>
    </dsp:sp>
    <dsp:sp modelId="{5067C2BE-1D87-4C57-8F37-F495864048BF}">
      <dsp:nvSpPr>
        <dsp:cNvPr id="0" name=""/>
        <dsp:cNvSpPr/>
      </dsp:nvSpPr>
      <dsp:spPr>
        <a:xfrm>
          <a:off x="0" y="1847171"/>
          <a:ext cx="5626778" cy="92839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65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Сталевар мартеновской печи;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Подручный сталевара мартеновской печи (первый);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…</a:t>
          </a:r>
        </a:p>
      </dsp:txBody>
      <dsp:txXfrm>
        <a:off x="0" y="1847171"/>
        <a:ext cx="5626778" cy="9283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1D89A-DAC5-4186-9422-CF3330E0C9A2}">
      <dsp:nvSpPr>
        <dsp:cNvPr id="0" name=""/>
        <dsp:cNvSpPr/>
      </dsp:nvSpPr>
      <dsp:spPr>
        <a:xfrm>
          <a:off x="0" y="1226546"/>
          <a:ext cx="10006663" cy="28138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0" kern="1200" dirty="0"/>
            <a:t>Порядок организации и осуществления образовательной деятельности по основным программам профессионального обучения, утвержденный </a:t>
          </a:r>
          <a:r>
            <a:rPr lang="ru-RU" sz="3200" kern="1200" dirty="0"/>
            <a:t>приказом </a:t>
          </a:r>
          <a:r>
            <a:rPr lang="ru-RU" sz="3200" kern="1200" dirty="0" err="1"/>
            <a:t>Минпросвещения</a:t>
          </a:r>
          <a:r>
            <a:rPr lang="ru-RU" sz="3200" kern="1200" dirty="0"/>
            <a:t> России от 26.08.2020 № 438 </a:t>
          </a:r>
          <a:endParaRPr lang="ru-RU" sz="3200" kern="1200" dirty="0">
            <a:latin typeface="+mn-lt"/>
          </a:endParaRPr>
        </a:p>
      </dsp:txBody>
      <dsp:txXfrm>
        <a:off x="137361" y="1363907"/>
        <a:ext cx="9731941" cy="25391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1F32F-9EA8-414B-9419-A249FF7ECE63}">
      <dsp:nvSpPr>
        <dsp:cNvPr id="0" name=""/>
        <dsp:cNvSpPr/>
      </dsp:nvSpPr>
      <dsp:spPr>
        <a:xfrm>
          <a:off x="0" y="2043554"/>
          <a:ext cx="11084224" cy="3559011"/>
        </a:xfrm>
        <a:prstGeom prst="leftRightRibb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41A2F-5454-49D0-ABED-3A244D890F5A}">
      <dsp:nvSpPr>
        <dsp:cNvPr id="0" name=""/>
        <dsp:cNvSpPr/>
      </dsp:nvSpPr>
      <dsp:spPr>
        <a:xfrm>
          <a:off x="1016377" y="2533695"/>
          <a:ext cx="4303540" cy="21725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Закон об образовании не устанавливает ограничений по диапазону на присвоение (при наличии) квалификационных разрядов, классов, категорий лицам, успешно сдавшим квалификационный экзамен</a:t>
          </a:r>
          <a:endParaRPr lang="ru-RU" sz="1800" kern="1200" dirty="0">
            <a:latin typeface="+mn-lt"/>
          </a:endParaRPr>
        </a:p>
      </dsp:txBody>
      <dsp:txXfrm>
        <a:off x="1016377" y="2533695"/>
        <a:ext cx="4303540" cy="2172507"/>
      </dsp:txXfrm>
    </dsp:sp>
    <dsp:sp modelId="{7710262B-589E-410D-852E-F87673551458}">
      <dsp:nvSpPr>
        <dsp:cNvPr id="0" name=""/>
        <dsp:cNvSpPr/>
      </dsp:nvSpPr>
      <dsp:spPr>
        <a:xfrm>
          <a:off x="5542112" y="3024010"/>
          <a:ext cx="4322847" cy="21725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n-lt"/>
              <a:cs typeface="Arial" panose="020B0604020202020204" pitchFamily="34" charset="0"/>
            </a:rPr>
            <a:t>Так, например, согласно § 158, § 158а и § 158б Выпуска 1 ЕТКС, раздел «Профессии рабочих, общие для всех отраслей народного хозяйства», утвержденного постановлением Госкомтруда СССР, Секретариата ВЦСПС от 31 января 1985 г. № 31/3-30, </a:t>
          </a:r>
          <a:r>
            <a:rPr lang="ru-RU" sz="1400" kern="1200" dirty="0">
              <a:solidFill>
                <a:srgbClr val="FFFF00"/>
              </a:solidFill>
              <a:latin typeface="+mn-lt"/>
              <a:cs typeface="Arial" panose="020B0604020202020204" pitchFamily="34" charset="0"/>
            </a:rPr>
            <a:t>кандидату на присвоение квалификационных разрядов с 5 по 7 по профессии «Лаборант химического анализа» необходимо наличие СПО</a:t>
          </a:r>
          <a:endParaRPr lang="ru-RU" sz="1400" kern="1200" dirty="0">
            <a:solidFill>
              <a:srgbClr val="FFFF00"/>
            </a:solidFill>
            <a:latin typeface="+mn-lt"/>
          </a:endParaRPr>
        </a:p>
      </dsp:txBody>
      <dsp:txXfrm>
        <a:off x="5542112" y="3024010"/>
        <a:ext cx="4322847" cy="21725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CB55F-3B27-4878-8470-EB5C3DDC7C9E}">
      <dsp:nvSpPr>
        <dsp:cNvPr id="0" name=""/>
        <dsp:cNvSpPr/>
      </dsp:nvSpPr>
      <dsp:spPr>
        <a:xfrm>
          <a:off x="0" y="333593"/>
          <a:ext cx="8821442" cy="3528576"/>
        </a:xfrm>
        <a:prstGeom prst="leftRightRibb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043EEB-8E1F-4179-B7E1-D4BBD5EBCD74}">
      <dsp:nvSpPr>
        <dsp:cNvPr id="0" name=""/>
        <dsp:cNvSpPr/>
      </dsp:nvSpPr>
      <dsp:spPr>
        <a:xfrm>
          <a:off x="1058573" y="951094"/>
          <a:ext cx="2911075" cy="172900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Квалификационный разряд, класс, категория</a:t>
          </a:r>
        </a:p>
      </dsp:txBody>
      <dsp:txXfrm>
        <a:off x="1058573" y="951094"/>
        <a:ext cx="2911075" cy="1729002"/>
      </dsp:txXfrm>
    </dsp:sp>
    <dsp:sp modelId="{C6EFF634-33D2-41D9-8796-37F93203CEE5}">
      <dsp:nvSpPr>
        <dsp:cNvPr id="0" name=""/>
        <dsp:cNvSpPr/>
      </dsp:nvSpPr>
      <dsp:spPr>
        <a:xfrm>
          <a:off x="4410721" y="1515666"/>
          <a:ext cx="3440362" cy="172900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Уровень квалификации</a:t>
          </a:r>
        </a:p>
      </dsp:txBody>
      <dsp:txXfrm>
        <a:off x="4410721" y="1515666"/>
        <a:ext cx="3440362" cy="1729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2T15:42:51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2809 64 24575,'-328'-34'3,"-1"26"-15,112 3-125,49-1-466,-512-4 688,616 13 81,1 4 0,0 2 0,-91 25 0,-99 28-166,-156 44 0,401-104 0,1 0 0,-1 2 0,0-1 0,1 0 0,-10 7 0,15-8 0,0 0 0,0 0 0,0-1 0,0 2 0,1-2 0,-1 2 0,0-1 0,1 1 0,-1-1 0,1 0 0,0 1 0,0-1 0,0 1 0,0-1 0,1 1 0,-1 0 0,1-1 0,-1 1 0,1 4 0,0 1 0,0 0 0,2 0 0,-2 0 0,2 0 0,0 0 0,0 0 0,0 0 0,2-1 0,-1 1 0,1-1 0,-1 0 0,6 8 0,-4-7 0,0 2 0,0 1 0,-1 0 0,0 0 0,-1 0 0,0 0 0,-1 0 0,1 14 0,1 83 0,-4-77 0,-2 59 0,2 65 0,3-141 0,0 1 0,1-1 0,0-1 0,1 1 0,0 0 0,2-1 0,-1 0 0,11 15 0,-1-1 0,-4-8 0,1-2 0,1 1 0,0-1 0,1-1 0,1-1 0,33 25 0,2 3 0,-33-28 0,1-1 0,0-1 0,0 0 0,42 18 0,90 27 0,-112-45 0,-2 0 0,-1-2 0,2-1 0,61 7 0,9-4 0,222 15 0,-175-27 0,184-22 0,-241 10 0,119-17 0,-158 18 0,94-29 0,-81 16 0,1 5 0,1 2 0,125-10 0,-172 22 0,1-1 0,-1-1 0,0-2 0,-1 0 0,36-17 0,-31 12 0,1 1 0,-11 4 0,2 0 0,-2-3 0,23-13 0,-24 11 0,0-1 0,-1-1 0,0-1 0,-2-1 0,18-18 0,-29 27 0,1-1 0,0-1 0,-2 1 0,1-1 0,-1 1 0,-1-2 0,0 1 0,0 0 0,-1-1 0,1 0 0,-2 0 0,0 1 0,0-15 0,-1-13 0,-7-66 0,4 87 0,-1-1 0,-1 0 0,-1 2 0,-1-1 0,-14-32 0,-54-70 0,23 39 0,42 67 0,-1-1 0,-21-21 0,20 22 0,0 1 0,-15-23 0,23 30 0,0-1 0,-1 2 0,0-1 0,0 1 0,-1-1 0,1 1 0,0 0 0,-1 0 0,0 1 0,-1 0 0,-6-5 0,-4 2 0,1 0 0,-28-7 0,-9-2 0,49 13 0,-1 1 0,1-1 0,0 0 0,0-1 0,0 1 0,0 0 0,1-1 0,-1 1 0,1-1 0,0-1 0,-1 2 0,2-1 0,-4-5 0,-15-19 0,6 12-119,0 1 245,-22-18 1,32 29-277,0 0 0,-1 0 0,0 0 0,0 1 0,0-1 0,0 1 1,0 1-1,0-2 0,-11 0 0,0 1-6676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2T15:42:51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6487 99 24575,'-758'-52'3,"-2"38"-15,260 7-125,112-2-466,-1184-7 688,1425 21 81,2 5 0,-1 5 0,-211 38 0,-226 43-166,-361 69 0,925-161 0,1-1 0,1 2 0,-1 0 0,2 0 0,-25 11 0,37-13 0,-1-1 0,1 2 0,-1-2 0,1 2 0,0-1 0,1 0 0,-1 1 0,0 0 0,1 0 0,1-1 0,-2 1 0,2 0 0,0-1 0,1 1 0,-1 1 0,0-1 0,2 0 0,-2 1 0,2 6 0,0 1 0,0 1 0,4-1 0,-2 0 0,1 1 0,1-1 0,1 1 0,1-1 0,1-1 0,1 2 0,1-2 0,-2 0 0,15 11 0,-11-9 0,0 3 0,0 0 0,-1 1 0,-1 1 0,-2-1 0,1 0 0,-5 1 0,5 20 0,1 131 0,-9-122 0,-4 95 0,4 99 0,6-219 0,1 0 0,2 1 0,0-2 0,4 0 0,-2 0 0,4 0 0,0-1 0,25 24 0,-5-3 0,-7-11 0,3-2 0,0-1 0,2-1 0,2-1 0,2-2 0,77 41 0,4 1 0,-77-41 0,3-2 0,0-2 0,0 0 0,96 28 0,210 43 0,-260-70 0,-6-1 0,1-3 0,1-2 0,143 13 0,21-9 0,512 25 0,-403-42 0,423-35 0,-554 15 0,272-25 0,-364 27 0,218-45 0,-187 26 0,1 7 0,3 3 0,289-16 0,-398 35 0,3-2 0,-3-2 0,1-1 0,-2-2 0,80-26 0,-69 19 0,2 2 0,-25 5 0,3 0 0,-2-4 0,51-20 0,-55 16 0,0 0 0,-2-3 0,0 0 0,-3-2 0,38-30 0,-64 43 0,1 0 0,-1-2 0,-2 0 0,0 0 0,-2 0 0,0-1 0,-2 0 0,0 0 0,-2-1 0,1 0 0,-3 0 0,-1 1 0,1-23 0,-3-19 0,-15-105 0,8 136 0,-2 0 0,-3-1 0,-1 2 0,-2 0 0,-34-51 0,-123-108 0,53 61 0,94 103 0,1 0 0,-49-34 0,45 36 0,0-1 0,-33-35 0,52 48 0,-1-2 0,-1 1 0,0 1 0,0 1 0,-2-2 0,2 2 0,-2 0 0,0 0 0,0 1 0,-2 0 0,-17-6 0,-5 1 0,0 0 0,-66-10 0,-19-4 0,113 22 0,0-1 0,-1 1 0,1-2 0,0 0 0,1 1 0,-1-1 0,1 0 0,1 1 0,-1-2 0,1 0 0,-1 1 0,2-1 0,-7-7 0,-35-31 0,13 21-119,2 0 245,-52-28 1,74 45-277,-2 0 0,0 0 0,0 1 0,0 1 0,0-1 0,-2 0 1,2 2-1,-2-2 0,-22-1 0,-4 3-6676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F7D87-37EA-C841-AC38-7348D36C2F8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4A424-2299-3349-8574-27BC1AA5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209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b="0" dirty="0">
                <a:effectLst/>
              </a:rPr>
              <a:t>Приказ Минздравсоцразвития России от 10.12.2009 № 977 «Об утверждении Единого квалификационного справочника должностей руководителей, специалистов и служащих, раздел "Квалификационные характеристики должностей работников организаций атомной энергетики»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effectLst/>
              </a:rPr>
              <a:t>ТАКСИРОВЩИК ПЕРЕВОЗОЧНЫХ ДОКУМЕНТОВ</a:t>
            </a:r>
            <a:br>
              <a:rPr lang="ru-RU" dirty="0">
                <a:effectLst/>
              </a:rPr>
            </a:br>
            <a:r>
              <a:rPr lang="ru-RU" b="0" dirty="0">
                <a:effectLst/>
              </a:rPr>
              <a:t>Должностные обязанности. Производит таксировку путевых листов и товарно-транспортных накладных. Проверяет правильность и полноту заполнения перевозочных документов, сверяет соответствие реквизитов в путевых листах и товарно-транспортных накладных. Участвует в проведении сверок взаиморасчетов автохозяйства с подразделениями грузоотправителей и грузополучателей за выполненные объемы работ, перевозок грузов и других предоставленных автохозяйством транспортных услуг. Подсчитывает показатели работы автомобилей, дорожно-строительных машин и механизмов. Ведет оперативный учет и отчетность.</a:t>
            </a:r>
          </a:p>
          <a:p>
            <a:pPr marL="0" marR="0" algn="just">
              <a:spcAft>
                <a:spcPts val="0"/>
              </a:spcAft>
            </a:pPr>
            <a:r>
              <a:rPr lang="ru-RU" b="0" dirty="0">
                <a:effectLst/>
              </a:rPr>
              <a:t>Должен знать: законы и иные нормативные правовые акты Российской Федерации, методические и нормативные документы по организации учета транспортных услуг; порядок таксировки перевозочных документов; правила перевозки грузов; тарифные руководства; формы путевых листов и товарно-транспортных накладных; основные маршруты перевозок и объекты работы; правила ведения оперативного учета, подсчета показателей работы и составления отчетности; правила эксплуатации вычислительной техники; основы организации труда; основы трудового законодательства; правила по охране труда и пожарной безопасности; правила внутреннего трудового распорядка.</a:t>
            </a:r>
          </a:p>
          <a:p>
            <a:pPr marL="0" marR="0" algn="just">
              <a:spcAft>
                <a:spcPts val="0"/>
              </a:spcAft>
            </a:pPr>
            <a:r>
              <a:rPr lang="ru-RU" b="0" dirty="0">
                <a:effectLst/>
              </a:rPr>
              <a:t>Требования к квалификации.</a:t>
            </a:r>
          </a:p>
          <a:p>
            <a:pPr marL="0" marR="0" algn="just">
              <a:spcAft>
                <a:spcPts val="0"/>
              </a:spcAft>
            </a:pPr>
            <a:r>
              <a:rPr lang="ru-RU" b="0" dirty="0">
                <a:effectLst/>
              </a:rPr>
              <a:t>Таксировщик перевозочных документов I категории: среднее профессиональное образование и стаж работы в должности таксировщика перевозочных документов II категории не менее 1 года.</a:t>
            </a:r>
          </a:p>
          <a:p>
            <a:pPr marL="0" marR="0" algn="just">
              <a:spcAft>
                <a:spcPts val="0"/>
              </a:spcAft>
            </a:pPr>
            <a:r>
              <a:rPr lang="ru-RU" b="0" dirty="0">
                <a:effectLst/>
              </a:rPr>
              <a:t>Таксировщик перевозочных документов II категории: среднее профессиональное образование и стаж работы в должности таксировщика перевозочных документов не менее 2 лет.</a:t>
            </a:r>
          </a:p>
          <a:p>
            <a:pPr marL="0" marR="0" algn="just">
              <a:spcAft>
                <a:spcPts val="0"/>
              </a:spcAft>
            </a:pPr>
            <a:r>
              <a:rPr lang="ru-RU" b="0" dirty="0">
                <a:effectLst/>
              </a:rPr>
              <a:t>Таксировщик перевозочных документов: среднее (полное) общее образование и индивидуальное обучение не менее 3 месяцев без предъявления требований к стажу работы.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9460A-985A-412F-868F-A7E605B4FC3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07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60588-C347-1DFC-09FD-0B5E85954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79DE80-7DDF-DCAA-2DA4-123EA4618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A6BA16-FF5B-32DC-A23C-3D78F5908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ACD3-CE1E-A04D-AED6-1249705D4AF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3B7C84-7572-51B2-8656-0E162BE97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CF0CA0-7B9C-FD10-7EAF-751F7A83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BB5C-3893-2847-8DBE-A1321301A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2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76612-3A6F-A7C1-0BA5-8509B33FF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F53732-74B1-6378-5DFA-55D71A365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29D88D-190C-3200-A8BD-72205606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ACD3-CE1E-A04D-AED6-1249705D4AF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2F8F2A-B883-309C-7C41-8BC6C2550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06D6F7-FA17-0907-8244-0D5C57E5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BB5C-3893-2847-8DBE-A1321301A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48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EACC4C-D20A-351B-DBDF-31DBF6276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747860-1BFE-96AE-A589-2CBDB23EF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D648C-096D-EB27-5574-70160B6BE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ACD3-CE1E-A04D-AED6-1249705D4AF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191ADD-153B-CC81-22AB-43C128F61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816F51-6E8B-3F46-9A0F-D11AC082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BB5C-3893-2847-8DBE-A1321301A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68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3E89A-8C06-26E6-A673-9A4DE7816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A1EDBB-97E3-DC53-7946-9EB12A0AB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2B96A2-C5B7-76B3-EC96-FDB9D7701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ACD3-CE1E-A04D-AED6-1249705D4AF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ECB2E6-125D-C0AE-65D6-6C3247AA4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9E8767-8FCF-577E-AE18-785F8713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BB5C-3893-2847-8DBE-A1321301A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22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43CAA-AFE0-C6D4-C871-651F11E12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20A1C5-D3DE-B1B6-8B66-01DD29B49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E7CBC1-A8C7-93B2-113A-7D3AEB4E3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ACD3-CE1E-A04D-AED6-1249705D4AF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75F30F-7605-2B43-66D7-7DC1AED2B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5F739B-754E-CABC-216C-59BBC74D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BB5C-3893-2847-8DBE-A1321301A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56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E6D65-E7A5-844E-120B-8FD8AA7FC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BBE4E2-55A1-90F0-2FBC-CBCDF6842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B53AFD-84D1-5D42-BB97-570136DED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DE802D-0E6B-F88C-2B0C-8370142F9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ACD3-CE1E-A04D-AED6-1249705D4AF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75F253-5871-91BB-F155-FF5749B14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F55A12-4D94-09B6-51E2-8937AC5A1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BB5C-3893-2847-8DBE-A1321301A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93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B6D0C-471D-4CB4-8AF1-E064F5229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7A4F86-4A78-8728-4C92-069795BF7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A7B120-0617-A2A4-77B8-281DAE3CF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2767A2-7D47-2BC6-06B6-F1D9D79EF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711875-727A-2DB8-D59E-C9536AF7B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72A2DA-3665-9ADE-E406-AB81E0A3D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ACD3-CE1E-A04D-AED6-1249705D4AF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124748-41E9-41C5-98B9-32015BA86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B9E851E-57E1-E11E-B42A-397F06052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BB5C-3893-2847-8DBE-A1321301A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87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25944-21B9-70B9-7A3E-D1B56881C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AAB6F7F-2784-885A-11B7-9E732EC1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ACD3-CE1E-A04D-AED6-1249705D4AF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5BEAC9-6D59-78D8-893F-518A68BFC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E6CC9F-6591-7BB9-79E4-FA6EA126D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BB5C-3893-2847-8DBE-A1321301A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3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80225B-8AA6-5C62-9A85-7D967A9DB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ACD3-CE1E-A04D-AED6-1249705D4AF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8A0533-5E92-9FD5-7DBF-7DB6CDDF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020D92-88A0-510D-AE48-5917B017C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BB5C-3893-2847-8DBE-A1321301A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75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8724C-11CC-626B-8462-F3813061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D06B01-BAD0-36FF-92AD-DA3B68561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81CB9-26F8-D7CF-1C87-437BFC49B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BBD308-08A5-F88C-77A3-757D5795A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ACD3-CE1E-A04D-AED6-1249705D4AF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B38939-6FA2-14DE-4E21-6C1CD6CE1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B115D-4E1E-DDB1-0685-F474C4E1A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BB5C-3893-2847-8DBE-A1321301A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53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6AA04-0599-B673-F606-72AA0D75A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35B3CE-9C4F-6E58-147A-0C220B387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8E332C-22EA-053D-4E54-8D83E94A4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C2BDF0-1CCD-2EB4-E75F-27E8E06C4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ACD3-CE1E-A04D-AED6-1249705D4AF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212F67-CEB3-7347-A2FB-9F6E6E7F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976691-4928-0B8A-1278-77BD374E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BB5C-3893-2847-8DBE-A1321301A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02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1C615-A11B-909C-8066-35BD15C1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58F0D0-F353-AD76-C734-528EC82A0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513CA0-AE87-5A2F-EC72-8BA8D14B3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ACD3-CE1E-A04D-AED6-1249705D4AF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D61574-67C7-1ECC-4894-749E793CD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2781AF-FA40-80DD-0CDB-50592FF2A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ABB5C-3893-2847-8DBE-A1321301A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13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DEF5D1A-DEFE-4912-90D0-A2CE7C2A14AB}"/>
              </a:ext>
            </a:extLst>
          </p:cNvPr>
          <p:cNvSpPr txBox="1"/>
          <p:nvPr/>
        </p:nvSpPr>
        <p:spPr>
          <a:xfrm>
            <a:off x="2444271" y="2345898"/>
            <a:ext cx="81097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1D3B75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Правовые особенности профессионального обучения в системе образования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4F3CF22-10D6-FE58-35BE-D7CD5E275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6093" cy="6858000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723C953-2AEA-CF3B-07B3-FC103403DA8E}"/>
              </a:ext>
            </a:extLst>
          </p:cNvPr>
          <p:cNvCxnSpPr>
            <a:cxnSpLocks/>
          </p:cNvCxnSpPr>
          <p:nvPr/>
        </p:nvCxnSpPr>
        <p:spPr>
          <a:xfrm>
            <a:off x="1242204" y="1955860"/>
            <a:ext cx="7867291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283CAC9-BBBA-292A-3CB3-218756444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71" y="323841"/>
            <a:ext cx="926683" cy="896614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B394BD8-88BE-59F2-ADBD-7B28423A2F72}"/>
              </a:ext>
            </a:extLst>
          </p:cNvPr>
          <p:cNvSpPr/>
          <p:nvPr/>
        </p:nvSpPr>
        <p:spPr>
          <a:xfrm>
            <a:off x="12050474" y="0"/>
            <a:ext cx="158151" cy="6858000"/>
          </a:xfrm>
          <a:prstGeom prst="rect">
            <a:avLst/>
          </a:prstGeom>
          <a:solidFill>
            <a:srgbClr val="346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3C8134-BA9F-AAF8-2B92-AFE1639244F5}"/>
              </a:ext>
            </a:extLst>
          </p:cNvPr>
          <p:cNvSpPr txBox="1"/>
          <p:nvPr/>
        </p:nvSpPr>
        <p:spPr>
          <a:xfrm>
            <a:off x="2444271" y="5514415"/>
            <a:ext cx="5615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1D3B75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Матвеев В.Ю, </a:t>
            </a:r>
            <a:r>
              <a:rPr lang="ru-RU" dirty="0" err="1">
                <a:solidFill>
                  <a:srgbClr val="1D3B75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к.ю.н</a:t>
            </a:r>
            <a:r>
              <a:rPr lang="ru-RU" dirty="0">
                <a:solidFill>
                  <a:srgbClr val="1D3B75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., доцент, </a:t>
            </a:r>
          </a:p>
          <a:p>
            <a:r>
              <a:rPr lang="ru-RU" dirty="0">
                <a:solidFill>
                  <a:srgbClr val="1D3B75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заведующий Лабораторией по правовому </a:t>
            </a:r>
          </a:p>
          <a:p>
            <a:r>
              <a:rPr lang="ru-RU">
                <a:solidFill>
                  <a:srgbClr val="1D3B75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сопровождению </a:t>
            </a:r>
            <a:r>
              <a:rPr lang="ru-RU" dirty="0">
                <a:solidFill>
                  <a:srgbClr val="1D3B75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образовательной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520637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4C0623-5FD3-4F99-B04B-31D26A6B9D7C}"/>
              </a:ext>
            </a:extLst>
          </p:cNvPr>
          <p:cNvSpPr/>
          <p:nvPr/>
        </p:nvSpPr>
        <p:spPr>
          <a:xfrm>
            <a:off x="490682" y="1160136"/>
            <a:ext cx="11210635" cy="948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72">
              <a:latin typeface="Raleway" panose="020B0503030101060003" pitchFamily="34" charset="-52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F320A83-33A2-44B2-A981-EB3441C6BB22}"/>
              </a:ext>
            </a:extLst>
          </p:cNvPr>
          <p:cNvSpPr/>
          <p:nvPr/>
        </p:nvSpPr>
        <p:spPr>
          <a:xfrm>
            <a:off x="694083" y="1251998"/>
            <a:ext cx="1091277" cy="514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72" b="1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Правовая рамка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39822A-ACB3-4099-98E4-E7E6508E6952}"/>
              </a:ext>
            </a:extLst>
          </p:cNvPr>
          <p:cNvSpPr/>
          <p:nvPr/>
        </p:nvSpPr>
        <p:spPr>
          <a:xfrm>
            <a:off x="1929046" y="1278480"/>
            <a:ext cx="8477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latin typeface="Raleway" panose="020B0503030101060003" pitchFamily="34" charset="-52"/>
                <a:cs typeface="Arial" panose="020B0604020202020204" pitchFamily="34" charset="0"/>
              </a:rPr>
              <a:t>Часть 7 статьи 73 Федерального закона от 29.12.2012 № 273-ФЗ «Об образовании в Российской Федерации»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F0345-3D84-4111-A384-80E0F5AAA7E5}"/>
              </a:ext>
            </a:extLst>
          </p:cNvPr>
          <p:cNvSpPr txBox="1"/>
          <p:nvPr/>
        </p:nvSpPr>
        <p:spPr>
          <a:xfrm>
            <a:off x="1929045" y="2163745"/>
            <a:ext cx="9772271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Перечень профессий рабочих, должностей служащих, по которым осуществляется профессиональное обучение, </a:t>
            </a:r>
            <a:r>
              <a:rPr lang="ru-RU" sz="2400" dirty="0">
                <a:solidFill>
                  <a:srgbClr val="FF0000"/>
                </a:solidFill>
              </a:rPr>
              <a:t>с указанием (при наличии) присваиваемых по соответствующим профессиям рабочих, должностям служащих квалификационных разрядов, классов, категорий</a:t>
            </a:r>
            <a:r>
              <a:rPr lang="ru-RU" sz="2400" dirty="0"/>
              <a:t> утверждается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общего образования.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1107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Содержание перечня профессий рабочих, должностей служащих, по которым осуществляется профессиональное обучение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10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0BC17-0D0D-9B8A-9957-8633AFBA8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39240" y="3738915"/>
            <a:ext cx="4597076" cy="133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08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4C0623-5FD3-4F99-B04B-31D26A6B9D7C}"/>
              </a:ext>
            </a:extLst>
          </p:cNvPr>
          <p:cNvSpPr/>
          <p:nvPr/>
        </p:nvSpPr>
        <p:spPr>
          <a:xfrm>
            <a:off x="490682" y="1160136"/>
            <a:ext cx="11210635" cy="948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72">
              <a:latin typeface="Raleway" panose="020B0503030101060003" pitchFamily="34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39822A-ACB3-4099-98E4-E7E6508E6952}"/>
              </a:ext>
            </a:extLst>
          </p:cNvPr>
          <p:cNvSpPr/>
          <p:nvPr/>
        </p:nvSpPr>
        <p:spPr>
          <a:xfrm>
            <a:off x="1929046" y="1278480"/>
            <a:ext cx="84775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latin typeface="Raleway" panose="020B0503030101060003" pitchFamily="34" charset="-52"/>
                <a:cs typeface="Arial" panose="020B0604020202020204" pitchFamily="34" charset="0"/>
              </a:rPr>
              <a:t>Перечень профессий рабочих, должностей служащих, по которым осуществляется профессиональное обучение, утвержденный приказом </a:t>
            </a:r>
            <a:r>
              <a:rPr lang="ru-RU" sz="1400" b="1" dirty="0" err="1">
                <a:latin typeface="Raleway" panose="020B0503030101060003" pitchFamily="34" charset="-52"/>
                <a:cs typeface="Arial" panose="020B0604020202020204" pitchFamily="34" charset="0"/>
              </a:rPr>
              <a:t>Минпросвещения</a:t>
            </a:r>
            <a:r>
              <a:rPr lang="ru-RU" sz="1400" b="1" dirty="0">
                <a:latin typeface="Raleway" panose="020B0503030101060003" pitchFamily="34" charset="-52"/>
                <a:cs typeface="Arial" panose="020B0604020202020204" pitchFamily="34" charset="0"/>
              </a:rPr>
              <a:t> России от 14.07.2023 № 534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1107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Содержание перечня профессий рабочих, должностей служащих, по которым осуществляется профессиональное обучение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11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0B1ECE7-902E-2EC7-963C-0EF5F118F488}"/>
              </a:ext>
            </a:extLst>
          </p:cNvPr>
          <p:cNvGraphicFramePr>
            <a:graphicFrameLocks noGrp="1"/>
          </p:cNvGraphicFramePr>
          <p:nvPr/>
        </p:nvGraphicFramePr>
        <p:xfrm>
          <a:off x="508958" y="2553938"/>
          <a:ext cx="11192358" cy="3482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0586">
                  <a:extLst>
                    <a:ext uri="{9D8B030D-6E8A-4147-A177-3AD203B41FA5}">
                      <a16:colId xmlns:a16="http://schemas.microsoft.com/office/drawing/2014/main" val="2419560136"/>
                    </a:ext>
                  </a:extLst>
                </a:gridCol>
                <a:gridCol w="4380008">
                  <a:extLst>
                    <a:ext uri="{9D8B030D-6E8A-4147-A177-3AD203B41FA5}">
                      <a16:colId xmlns:a16="http://schemas.microsoft.com/office/drawing/2014/main" val="3537437265"/>
                    </a:ext>
                  </a:extLst>
                </a:gridCol>
                <a:gridCol w="3593592">
                  <a:extLst>
                    <a:ext uri="{9D8B030D-6E8A-4147-A177-3AD203B41FA5}">
                      <a16:colId xmlns:a16="http://schemas.microsoft.com/office/drawing/2014/main" val="458744162"/>
                    </a:ext>
                  </a:extLst>
                </a:gridCol>
                <a:gridCol w="2548172">
                  <a:extLst>
                    <a:ext uri="{9D8B030D-6E8A-4147-A177-3AD203B41FA5}">
                      <a16:colId xmlns:a16="http://schemas.microsoft.com/office/drawing/2014/main" val="37308743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</a:rPr>
                        <a:t>№ п\п </a:t>
                      </a:r>
                      <a:endParaRPr lang="ru-R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effectLst/>
                        </a:rPr>
                        <a:t>Наименование профессий рабочих, должностей служащих, по которым осуществляется профессиональное обучение</a:t>
                      </a:r>
                      <a:br>
                        <a:rPr lang="ru-RU" sz="2000" b="0" dirty="0">
                          <a:effectLst/>
                        </a:rPr>
                      </a:br>
                      <a:endParaRPr lang="ru-RU" sz="2000" b="0" dirty="0">
                        <a:effectLst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effectLst/>
                        </a:rPr>
                        <a:t>Код в соответствии с Общероссийским классификатором Код в соответствии с Общероссийским профессий рабочих, должностей служащих и тарифных разрядов (при наличии)</a:t>
                      </a:r>
                      <a:br>
                        <a:rPr lang="ru-RU" sz="2000" b="0" dirty="0">
                          <a:effectLst/>
                        </a:rPr>
                      </a:br>
                      <a:endParaRPr lang="ru-RU" sz="2000" b="0" dirty="0">
                        <a:effectLst/>
                      </a:endParaRPr>
                    </a:p>
                    <a:p>
                      <a:br>
                        <a:rPr lang="ru-RU" sz="2000" b="0" dirty="0">
                          <a:effectLst/>
                        </a:rPr>
                      </a:br>
                      <a:endParaRPr lang="ru-RU" sz="2000" b="0" dirty="0">
                        <a:effectLst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effectLst/>
                        </a:rPr>
                        <a:t>Квалификационный разряд, класс, категория (при наличии)</a:t>
                      </a:r>
                      <a:br>
                        <a:rPr lang="ru-RU" sz="2000" b="0" dirty="0">
                          <a:effectLst/>
                        </a:rPr>
                      </a:br>
                      <a:endParaRPr lang="ru-RU" sz="2000" b="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2000" b="0" dirty="0">
                        <a:effectLst/>
                        <a:latin typeface="Museo Sans Cyrl 500" panose="0200000000000000000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984668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43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4C0623-5FD3-4F99-B04B-31D26A6B9D7C}"/>
              </a:ext>
            </a:extLst>
          </p:cNvPr>
          <p:cNvSpPr/>
          <p:nvPr/>
        </p:nvSpPr>
        <p:spPr>
          <a:xfrm>
            <a:off x="490682" y="1160136"/>
            <a:ext cx="11210635" cy="948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72">
              <a:latin typeface="Raleway" panose="020B0503030101060003" pitchFamily="34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39822A-ACB3-4099-98E4-E7E6508E6952}"/>
              </a:ext>
            </a:extLst>
          </p:cNvPr>
          <p:cNvSpPr/>
          <p:nvPr/>
        </p:nvSpPr>
        <p:spPr>
          <a:xfrm>
            <a:off x="1929046" y="1278480"/>
            <a:ext cx="8477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latin typeface="Raleway" panose="020B0503030101060003" pitchFamily="34" charset="-52"/>
                <a:cs typeface="Arial" panose="020B0604020202020204" pitchFamily="34" charset="0"/>
              </a:rPr>
              <a:t>Содержащие ячейки «№ п/п»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1107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Содержание перечня профессий рабочих, должностей служащих, по которым осуществляется профессиональное обучение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12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DC20E38-6BA5-B75F-5266-9CF7A9640C50}"/>
              </a:ext>
            </a:extLst>
          </p:cNvPr>
          <p:cNvGraphicFramePr>
            <a:graphicFrameLocks noGrp="1"/>
          </p:cNvGraphicFramePr>
          <p:nvPr/>
        </p:nvGraphicFramePr>
        <p:xfrm>
          <a:off x="490682" y="2841444"/>
          <a:ext cx="11210634" cy="142880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56273">
                  <a:extLst>
                    <a:ext uri="{9D8B030D-6E8A-4147-A177-3AD203B41FA5}">
                      <a16:colId xmlns:a16="http://schemas.microsoft.com/office/drawing/2014/main" val="4021008051"/>
                    </a:ext>
                  </a:extLst>
                </a:gridCol>
                <a:gridCol w="8954361">
                  <a:extLst>
                    <a:ext uri="{9D8B030D-6E8A-4147-A177-3AD203B41FA5}">
                      <a16:colId xmlns:a16="http://schemas.microsoft.com/office/drawing/2014/main" val="1586287199"/>
                    </a:ext>
                  </a:extLst>
                </a:gridCol>
              </a:tblGrid>
              <a:tr h="14288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п\п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</a:rPr>
                        <a:t>Определяется по порядку возрастания. Сквозная нумерация от 1 до 5110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7189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976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4C0623-5FD3-4F99-B04B-31D26A6B9D7C}"/>
              </a:ext>
            </a:extLst>
          </p:cNvPr>
          <p:cNvSpPr/>
          <p:nvPr/>
        </p:nvSpPr>
        <p:spPr>
          <a:xfrm>
            <a:off x="490682" y="1160136"/>
            <a:ext cx="11210635" cy="948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72">
              <a:latin typeface="Raleway" panose="020B0503030101060003" pitchFamily="34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39822A-ACB3-4099-98E4-E7E6508E6952}"/>
              </a:ext>
            </a:extLst>
          </p:cNvPr>
          <p:cNvSpPr/>
          <p:nvPr/>
        </p:nvSpPr>
        <p:spPr>
          <a:xfrm>
            <a:off x="1929046" y="1278480"/>
            <a:ext cx="8477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latin typeface="Raleway" panose="020B0503030101060003" pitchFamily="34" charset="-52"/>
                <a:cs typeface="Arial" panose="020B0604020202020204" pitchFamily="34" charset="0"/>
              </a:rPr>
              <a:t>Содержащие ячейки «Наименование … ». Источники информации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1107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Содержание перечня профессий рабочих, должностей служащих, по которым осуществляется профессиональное обучение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13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D417FB7-0258-D555-745A-57244A4346FA}"/>
              </a:ext>
            </a:extLst>
          </p:cNvPr>
          <p:cNvGraphicFramePr>
            <a:graphicFrameLocks noGrp="1"/>
          </p:cNvGraphicFramePr>
          <p:nvPr/>
        </p:nvGraphicFramePr>
        <p:xfrm>
          <a:off x="490682" y="2227337"/>
          <a:ext cx="11210634" cy="1410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681">
                  <a:extLst>
                    <a:ext uri="{9D8B030D-6E8A-4147-A177-3AD203B41FA5}">
                      <a16:colId xmlns:a16="http://schemas.microsoft.com/office/drawing/2014/main" val="4110944041"/>
                    </a:ext>
                  </a:extLst>
                </a:gridCol>
                <a:gridCol w="5356402">
                  <a:extLst>
                    <a:ext uri="{9D8B030D-6E8A-4147-A177-3AD203B41FA5}">
                      <a16:colId xmlns:a16="http://schemas.microsoft.com/office/drawing/2014/main" val="972544833"/>
                    </a:ext>
                  </a:extLst>
                </a:gridCol>
                <a:gridCol w="3247027">
                  <a:extLst>
                    <a:ext uri="{9D8B030D-6E8A-4147-A177-3AD203B41FA5}">
                      <a16:colId xmlns:a16="http://schemas.microsoft.com/office/drawing/2014/main" val="2948860139"/>
                    </a:ext>
                  </a:extLst>
                </a:gridCol>
                <a:gridCol w="1935524">
                  <a:extLst>
                    <a:ext uri="{9D8B030D-6E8A-4147-A177-3AD203B41FA5}">
                      <a16:colId xmlns:a16="http://schemas.microsoft.com/office/drawing/2014/main" val="35907357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 п\п</a:t>
                      </a:r>
                      <a:r>
                        <a:rPr lang="ru-RU" sz="1600" b="0" dirty="0">
                          <a:effectLst/>
                          <a:latin typeface="+mn-lt"/>
                        </a:rPr>
                        <a:t> 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профессий рабочих, должностей служащих, по которым осуществляется профессиональное обучение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Код в соответствии с Общероссийским классификатором профессий рабочих, должностей служащих и тарифных разрядов (при наличии)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Квалификационный разряд, класс, категория (при наличии)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07476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0951454-BCB1-13FE-C3F2-2EEF2367CDD1}"/>
              </a:ext>
            </a:extLst>
          </p:cNvPr>
          <p:cNvSpPr txBox="1"/>
          <p:nvPr/>
        </p:nvSpPr>
        <p:spPr>
          <a:xfrm>
            <a:off x="490682" y="3618861"/>
            <a:ext cx="11204806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ВАРИАНТ 1.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Действующий ОК 016-94. При этом профессиональные стандарты по данной профессии (должности) могут и отсутствовать. Например,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8B32E0E-B4AC-B013-88A8-227A8F2007F0}"/>
              </a:ext>
            </a:extLst>
          </p:cNvPr>
          <p:cNvGraphicFramePr>
            <a:graphicFrameLocks noGrp="1"/>
          </p:cNvGraphicFramePr>
          <p:nvPr/>
        </p:nvGraphicFramePr>
        <p:xfrm>
          <a:off x="508958" y="4794435"/>
          <a:ext cx="11186531" cy="888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626">
                  <a:extLst>
                    <a:ext uri="{9D8B030D-6E8A-4147-A177-3AD203B41FA5}">
                      <a16:colId xmlns:a16="http://schemas.microsoft.com/office/drawing/2014/main" val="1546971380"/>
                    </a:ext>
                  </a:extLst>
                </a:gridCol>
                <a:gridCol w="5294376">
                  <a:extLst>
                    <a:ext uri="{9D8B030D-6E8A-4147-A177-3AD203B41FA5}">
                      <a16:colId xmlns:a16="http://schemas.microsoft.com/office/drawing/2014/main" val="3196435990"/>
                    </a:ext>
                  </a:extLst>
                </a:gridCol>
                <a:gridCol w="3341338">
                  <a:extLst>
                    <a:ext uri="{9D8B030D-6E8A-4147-A177-3AD203B41FA5}">
                      <a16:colId xmlns:a16="http://schemas.microsoft.com/office/drawing/2014/main" val="2655851197"/>
                    </a:ext>
                  </a:extLst>
                </a:gridCol>
                <a:gridCol w="1816191">
                  <a:extLst>
                    <a:ext uri="{9D8B030D-6E8A-4147-A177-3AD203B41FA5}">
                      <a16:colId xmlns:a16="http://schemas.microsoft.com/office/drawing/2014/main" val="3594235837"/>
                    </a:ext>
                  </a:extLst>
                </a:gridCol>
              </a:tblGrid>
              <a:tr h="27324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3099.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Тренер лошадей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19226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6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40654734"/>
                  </a:ext>
                </a:extLst>
              </a:tr>
              <a:tr h="51183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3107.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Шелковод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18372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2, 4 – 5 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877883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286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4C0623-5FD3-4F99-B04B-31D26A6B9D7C}"/>
              </a:ext>
            </a:extLst>
          </p:cNvPr>
          <p:cNvSpPr/>
          <p:nvPr/>
        </p:nvSpPr>
        <p:spPr>
          <a:xfrm>
            <a:off x="490682" y="1160136"/>
            <a:ext cx="11210635" cy="948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72">
              <a:latin typeface="Raleway" panose="020B0503030101060003" pitchFamily="34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39822A-ACB3-4099-98E4-E7E6508E6952}"/>
              </a:ext>
            </a:extLst>
          </p:cNvPr>
          <p:cNvSpPr/>
          <p:nvPr/>
        </p:nvSpPr>
        <p:spPr>
          <a:xfrm>
            <a:off x="1929046" y="1278480"/>
            <a:ext cx="8477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latin typeface="Raleway" panose="020B0503030101060003" pitchFamily="34" charset="-52"/>
                <a:cs typeface="Arial" panose="020B0604020202020204" pitchFamily="34" charset="0"/>
              </a:rPr>
              <a:t>Содержащие ячейки «Наименование … ». Источники информации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1107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Содержание перечня профессий рабочих, должностей служащих, по которым осуществляется профессиональное обучение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14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D417FB7-0258-D555-745A-57244A4346FA}"/>
              </a:ext>
            </a:extLst>
          </p:cNvPr>
          <p:cNvGraphicFramePr>
            <a:graphicFrameLocks noGrp="1"/>
          </p:cNvGraphicFramePr>
          <p:nvPr/>
        </p:nvGraphicFramePr>
        <p:xfrm>
          <a:off x="490682" y="2227337"/>
          <a:ext cx="11210634" cy="1410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681">
                  <a:extLst>
                    <a:ext uri="{9D8B030D-6E8A-4147-A177-3AD203B41FA5}">
                      <a16:colId xmlns:a16="http://schemas.microsoft.com/office/drawing/2014/main" val="4110944041"/>
                    </a:ext>
                  </a:extLst>
                </a:gridCol>
                <a:gridCol w="5356402">
                  <a:extLst>
                    <a:ext uri="{9D8B030D-6E8A-4147-A177-3AD203B41FA5}">
                      <a16:colId xmlns:a16="http://schemas.microsoft.com/office/drawing/2014/main" val="972544833"/>
                    </a:ext>
                  </a:extLst>
                </a:gridCol>
                <a:gridCol w="3247027">
                  <a:extLst>
                    <a:ext uri="{9D8B030D-6E8A-4147-A177-3AD203B41FA5}">
                      <a16:colId xmlns:a16="http://schemas.microsoft.com/office/drawing/2014/main" val="2948860139"/>
                    </a:ext>
                  </a:extLst>
                </a:gridCol>
                <a:gridCol w="1935524">
                  <a:extLst>
                    <a:ext uri="{9D8B030D-6E8A-4147-A177-3AD203B41FA5}">
                      <a16:colId xmlns:a16="http://schemas.microsoft.com/office/drawing/2014/main" val="35907357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 п\п</a:t>
                      </a:r>
                      <a:r>
                        <a:rPr lang="ru-RU" sz="1600" b="0" dirty="0">
                          <a:effectLst/>
                          <a:latin typeface="+mn-lt"/>
                        </a:rPr>
                        <a:t> 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профессий рабочих, должностей служащих, по которым осуществляется профессиональное обучение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Код в соответствии с Общероссийским классификатором профессий рабочих, должностей служащих и тарифных разрядов (при наличии)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Квалификационный разряд, класс, категория (при наличии)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07476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8B32E0E-B4AC-B013-88A8-227A8F2007F0}"/>
              </a:ext>
            </a:extLst>
          </p:cNvPr>
          <p:cNvGraphicFramePr>
            <a:graphicFrameLocks noGrp="1"/>
          </p:cNvGraphicFramePr>
          <p:nvPr/>
        </p:nvGraphicFramePr>
        <p:xfrm>
          <a:off x="508958" y="4794435"/>
          <a:ext cx="11186531" cy="37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626">
                  <a:extLst>
                    <a:ext uri="{9D8B030D-6E8A-4147-A177-3AD203B41FA5}">
                      <a16:colId xmlns:a16="http://schemas.microsoft.com/office/drawing/2014/main" val="1546971380"/>
                    </a:ext>
                  </a:extLst>
                </a:gridCol>
                <a:gridCol w="5294376">
                  <a:extLst>
                    <a:ext uri="{9D8B030D-6E8A-4147-A177-3AD203B41FA5}">
                      <a16:colId xmlns:a16="http://schemas.microsoft.com/office/drawing/2014/main" val="3196435990"/>
                    </a:ext>
                  </a:extLst>
                </a:gridCol>
                <a:gridCol w="3341338">
                  <a:extLst>
                    <a:ext uri="{9D8B030D-6E8A-4147-A177-3AD203B41FA5}">
                      <a16:colId xmlns:a16="http://schemas.microsoft.com/office/drawing/2014/main" val="2655851197"/>
                    </a:ext>
                  </a:extLst>
                </a:gridCol>
                <a:gridCol w="1816191">
                  <a:extLst>
                    <a:ext uri="{9D8B030D-6E8A-4147-A177-3AD203B41FA5}">
                      <a16:colId xmlns:a16="http://schemas.microsoft.com/office/drawing/2014/main" val="3594235837"/>
                    </a:ext>
                  </a:extLst>
                </a:gridCol>
              </a:tblGrid>
              <a:tr h="27324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3132.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Инструктор-проводник по спелеотуризму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4065473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8002D6-EAC9-E3E9-D9A5-8949C1EC1C81}"/>
              </a:ext>
            </a:extLst>
          </p:cNvPr>
          <p:cNvSpPr txBox="1"/>
          <p:nvPr/>
        </p:nvSpPr>
        <p:spPr>
          <a:xfrm>
            <a:off x="490681" y="3647959"/>
            <a:ext cx="11204807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ВАРИАНТ 2.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</a:t>
            </a:r>
            <a:r>
              <a:rPr lang="ru-RU" dirty="0">
                <a:cs typeface="Times New Roman" panose="02020603050405020304" pitchFamily="18" charset="0"/>
              </a:rPr>
              <a:t>рофессиональные стандарты при отсутствии профессии (должности) в ОК 016-94.</a:t>
            </a:r>
            <a:r>
              <a:rPr lang="ru-RU" sz="1800" dirty="0">
                <a:effectLst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Например,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52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4C0623-5FD3-4F99-B04B-31D26A6B9D7C}"/>
              </a:ext>
            </a:extLst>
          </p:cNvPr>
          <p:cNvSpPr/>
          <p:nvPr/>
        </p:nvSpPr>
        <p:spPr>
          <a:xfrm>
            <a:off x="490682" y="1160136"/>
            <a:ext cx="11210635" cy="948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72">
              <a:latin typeface="Raleway" panose="020B0503030101060003" pitchFamily="34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39822A-ACB3-4099-98E4-E7E6508E6952}"/>
              </a:ext>
            </a:extLst>
          </p:cNvPr>
          <p:cNvSpPr/>
          <p:nvPr/>
        </p:nvSpPr>
        <p:spPr>
          <a:xfrm>
            <a:off x="1929046" y="1278480"/>
            <a:ext cx="8477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latin typeface="Raleway" panose="020B0503030101060003" pitchFamily="34" charset="-52"/>
                <a:cs typeface="Arial" panose="020B0604020202020204" pitchFamily="34" charset="0"/>
              </a:rPr>
              <a:t>Содержащие ячейки «Наименование … ». Источники информации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1107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Содержание перечня профессий рабочих, должностей служащих, по которым осуществляется профессиональное обучение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15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D417FB7-0258-D555-745A-57244A4346FA}"/>
              </a:ext>
            </a:extLst>
          </p:cNvPr>
          <p:cNvGraphicFramePr>
            <a:graphicFrameLocks noGrp="1"/>
          </p:cNvGraphicFramePr>
          <p:nvPr/>
        </p:nvGraphicFramePr>
        <p:xfrm>
          <a:off x="490682" y="2227337"/>
          <a:ext cx="11210634" cy="1410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681">
                  <a:extLst>
                    <a:ext uri="{9D8B030D-6E8A-4147-A177-3AD203B41FA5}">
                      <a16:colId xmlns:a16="http://schemas.microsoft.com/office/drawing/2014/main" val="4110944041"/>
                    </a:ext>
                  </a:extLst>
                </a:gridCol>
                <a:gridCol w="5356402">
                  <a:extLst>
                    <a:ext uri="{9D8B030D-6E8A-4147-A177-3AD203B41FA5}">
                      <a16:colId xmlns:a16="http://schemas.microsoft.com/office/drawing/2014/main" val="972544833"/>
                    </a:ext>
                  </a:extLst>
                </a:gridCol>
                <a:gridCol w="3247027">
                  <a:extLst>
                    <a:ext uri="{9D8B030D-6E8A-4147-A177-3AD203B41FA5}">
                      <a16:colId xmlns:a16="http://schemas.microsoft.com/office/drawing/2014/main" val="2948860139"/>
                    </a:ext>
                  </a:extLst>
                </a:gridCol>
                <a:gridCol w="1935524">
                  <a:extLst>
                    <a:ext uri="{9D8B030D-6E8A-4147-A177-3AD203B41FA5}">
                      <a16:colId xmlns:a16="http://schemas.microsoft.com/office/drawing/2014/main" val="35907357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 п\п</a:t>
                      </a:r>
                      <a:r>
                        <a:rPr lang="ru-RU" sz="1600" b="0" dirty="0">
                          <a:effectLst/>
                          <a:latin typeface="+mn-lt"/>
                        </a:rPr>
                        <a:t> 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профессий рабочих, должностей служащих, по которым осуществляется профессиональное обучение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Код в соответствии с Общероссийским классификатором профессий рабочих, должностей служащих и тарифных разрядов (при наличии)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Квалификационный разряд, класс, категория (при наличии)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07476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8B32E0E-B4AC-B013-88A8-227A8F2007F0}"/>
              </a:ext>
            </a:extLst>
          </p:cNvPr>
          <p:cNvGraphicFramePr>
            <a:graphicFrameLocks noGrp="1"/>
          </p:cNvGraphicFramePr>
          <p:nvPr/>
        </p:nvGraphicFramePr>
        <p:xfrm>
          <a:off x="527232" y="3983122"/>
          <a:ext cx="11186531" cy="37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626">
                  <a:extLst>
                    <a:ext uri="{9D8B030D-6E8A-4147-A177-3AD203B41FA5}">
                      <a16:colId xmlns:a16="http://schemas.microsoft.com/office/drawing/2014/main" val="1546971380"/>
                    </a:ext>
                  </a:extLst>
                </a:gridCol>
                <a:gridCol w="5294376">
                  <a:extLst>
                    <a:ext uri="{9D8B030D-6E8A-4147-A177-3AD203B41FA5}">
                      <a16:colId xmlns:a16="http://schemas.microsoft.com/office/drawing/2014/main" val="3196435990"/>
                    </a:ext>
                  </a:extLst>
                </a:gridCol>
                <a:gridCol w="3341338">
                  <a:extLst>
                    <a:ext uri="{9D8B030D-6E8A-4147-A177-3AD203B41FA5}">
                      <a16:colId xmlns:a16="http://schemas.microsoft.com/office/drawing/2014/main" val="2655851197"/>
                    </a:ext>
                  </a:extLst>
                </a:gridCol>
                <a:gridCol w="1816191">
                  <a:extLst>
                    <a:ext uri="{9D8B030D-6E8A-4147-A177-3AD203B41FA5}">
                      <a16:colId xmlns:a16="http://schemas.microsoft.com/office/drawing/2014/main" val="3594235837"/>
                    </a:ext>
                  </a:extLst>
                </a:gridCol>
              </a:tblGrid>
              <a:tr h="27324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4981.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Полицейский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4065473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8002D6-EAC9-E3E9-D9A5-8949C1EC1C81}"/>
              </a:ext>
            </a:extLst>
          </p:cNvPr>
          <p:cNvSpPr txBox="1"/>
          <p:nvPr/>
        </p:nvSpPr>
        <p:spPr>
          <a:xfrm>
            <a:off x="490680" y="3478329"/>
            <a:ext cx="11204807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ВАРИАНТ 3.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Специальные НПА, не относящиеся к трудовому законодательству</a:t>
            </a:r>
            <a:r>
              <a:rPr lang="ru-RU" dirty="0">
                <a:cs typeface="Times New Roman" panose="02020603050405020304" pitchFamily="18" charset="0"/>
              </a:rPr>
              <a:t>.</a:t>
            </a:r>
            <a:r>
              <a:rPr lang="ru-RU" sz="1800" dirty="0">
                <a:effectLst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Например,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3F2E5C-252E-BF53-7EE9-A38DDCD8D7A1}"/>
              </a:ext>
            </a:extLst>
          </p:cNvPr>
          <p:cNvSpPr txBox="1"/>
          <p:nvPr/>
        </p:nvSpPr>
        <p:spPr>
          <a:xfrm>
            <a:off x="472404" y="4563857"/>
            <a:ext cx="112230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dirty="0">
                <a:effectLst/>
              </a:rPr>
              <a:t>Пункт </a:t>
            </a:r>
            <a:r>
              <a:rPr lang="ru-RU" dirty="0"/>
              <a:t>48.2 Порядка организации прохождения службы в органах внутренних дел Российской Федерации, утвержденного п</a:t>
            </a:r>
            <a:r>
              <a:rPr lang="ru-RU" b="0" dirty="0">
                <a:effectLst/>
              </a:rPr>
              <a:t>риказ</a:t>
            </a:r>
            <a:r>
              <a:rPr lang="ru-RU" dirty="0"/>
              <a:t>ом</a:t>
            </a:r>
            <a:r>
              <a:rPr lang="ru-RU" b="0" dirty="0">
                <a:effectLst/>
              </a:rPr>
              <a:t> МВД России от 01.02.2018 № 50, пре</a:t>
            </a:r>
            <a:r>
              <a:rPr lang="ru-RU" dirty="0"/>
              <a:t>дусматривает необходимость </a:t>
            </a:r>
            <a:r>
              <a:rPr lang="ru-RU" b="0" dirty="0">
                <a:effectLst/>
              </a:rPr>
              <a:t>профессионального обучения по программе профессиональной подготовки по должности служащего «Полицейский</a:t>
            </a:r>
            <a:r>
              <a:rPr lang="ru-RU" dirty="0"/>
              <a:t>».</a:t>
            </a:r>
            <a:endParaRPr lang="ru-RU" b="0" dirty="0">
              <a:effectLst/>
            </a:endParaRPr>
          </a:p>
          <a:p>
            <a:pPr algn="just"/>
            <a:endParaRPr lang="ru-RU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8853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4C0623-5FD3-4F99-B04B-31D26A6B9D7C}"/>
              </a:ext>
            </a:extLst>
          </p:cNvPr>
          <p:cNvSpPr/>
          <p:nvPr/>
        </p:nvSpPr>
        <p:spPr>
          <a:xfrm>
            <a:off x="490682" y="1160136"/>
            <a:ext cx="11210635" cy="948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72">
              <a:latin typeface="Raleway" panose="020B0503030101060003" pitchFamily="34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39822A-ACB3-4099-98E4-E7E6508E6952}"/>
              </a:ext>
            </a:extLst>
          </p:cNvPr>
          <p:cNvSpPr/>
          <p:nvPr/>
        </p:nvSpPr>
        <p:spPr>
          <a:xfrm>
            <a:off x="1929046" y="1278480"/>
            <a:ext cx="8477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latin typeface="Raleway" panose="020B0503030101060003" pitchFamily="34" charset="-52"/>
                <a:cs typeface="Arial" panose="020B0604020202020204" pitchFamily="34" charset="0"/>
              </a:rPr>
              <a:t>Содержащие ячейки «Код … 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1107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Содержание перечня профессий рабочих, должностей служащих, по которым осуществляется профессиональное обучение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16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D417FB7-0258-D555-745A-57244A4346FA}"/>
              </a:ext>
            </a:extLst>
          </p:cNvPr>
          <p:cNvGraphicFramePr>
            <a:graphicFrameLocks noGrp="1"/>
          </p:cNvGraphicFramePr>
          <p:nvPr/>
        </p:nvGraphicFramePr>
        <p:xfrm>
          <a:off x="490682" y="2227337"/>
          <a:ext cx="11210634" cy="1410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681">
                  <a:extLst>
                    <a:ext uri="{9D8B030D-6E8A-4147-A177-3AD203B41FA5}">
                      <a16:colId xmlns:a16="http://schemas.microsoft.com/office/drawing/2014/main" val="4110944041"/>
                    </a:ext>
                  </a:extLst>
                </a:gridCol>
                <a:gridCol w="5356402">
                  <a:extLst>
                    <a:ext uri="{9D8B030D-6E8A-4147-A177-3AD203B41FA5}">
                      <a16:colId xmlns:a16="http://schemas.microsoft.com/office/drawing/2014/main" val="972544833"/>
                    </a:ext>
                  </a:extLst>
                </a:gridCol>
                <a:gridCol w="3247027">
                  <a:extLst>
                    <a:ext uri="{9D8B030D-6E8A-4147-A177-3AD203B41FA5}">
                      <a16:colId xmlns:a16="http://schemas.microsoft.com/office/drawing/2014/main" val="2948860139"/>
                    </a:ext>
                  </a:extLst>
                </a:gridCol>
                <a:gridCol w="1935524">
                  <a:extLst>
                    <a:ext uri="{9D8B030D-6E8A-4147-A177-3AD203B41FA5}">
                      <a16:colId xmlns:a16="http://schemas.microsoft.com/office/drawing/2014/main" val="35907357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 п\п</a:t>
                      </a:r>
                      <a:r>
                        <a:rPr lang="ru-RU" sz="1600" b="0" dirty="0">
                          <a:effectLst/>
                          <a:latin typeface="+mn-lt"/>
                        </a:rPr>
                        <a:t> 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профессий рабочих, должностей служащих, по которым осуществляется профессиональное обучение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Код в соответствии с Общероссийским классификатором профессий рабочих, должностей служащих и тарифных разрядов (при наличии)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Квалификационный разряд, класс, категория (при наличии)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07476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E4C8063-E54F-2C8D-72A5-6B3B2F2185BC}"/>
              </a:ext>
            </a:extLst>
          </p:cNvPr>
          <p:cNvSpPr txBox="1"/>
          <p:nvPr/>
        </p:nvSpPr>
        <p:spPr>
          <a:xfrm>
            <a:off x="490682" y="3519584"/>
            <a:ext cx="11210634" cy="274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Источником информации: ОК 016-94. Общероссийский классификатор профессий рабочих, должностей служащих и тарифных разрядов, принятый постановлением Госстандарта РФ от 26.12.1994 № 367. Последние изменения в данный классификатор были внесены 19.06.2012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Если указанная в Перечне № 534 профессия или должность отсутствует в ОК 016-94, то в данная ячейка таблицы Перечня № 534 остается незаполненной</a:t>
            </a:r>
          </a:p>
        </p:txBody>
      </p:sp>
    </p:spTree>
    <p:extLst>
      <p:ext uri="{BB962C8B-B14F-4D97-AF65-F5344CB8AC3E}">
        <p14:creationId xmlns:p14="http://schemas.microsoft.com/office/powerpoint/2010/main" val="922589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4C0623-5FD3-4F99-B04B-31D26A6B9D7C}"/>
              </a:ext>
            </a:extLst>
          </p:cNvPr>
          <p:cNvSpPr/>
          <p:nvPr/>
        </p:nvSpPr>
        <p:spPr>
          <a:xfrm>
            <a:off x="490682" y="1160136"/>
            <a:ext cx="11210635" cy="948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72">
              <a:latin typeface="Raleway" panose="020B0503030101060003" pitchFamily="34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39822A-ACB3-4099-98E4-E7E6508E6952}"/>
              </a:ext>
            </a:extLst>
          </p:cNvPr>
          <p:cNvSpPr/>
          <p:nvPr/>
        </p:nvSpPr>
        <p:spPr>
          <a:xfrm>
            <a:off x="1929046" y="1278480"/>
            <a:ext cx="8477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latin typeface="Raleway" panose="020B0503030101060003" pitchFamily="34" charset="-52"/>
                <a:cs typeface="Arial" panose="020B0604020202020204" pitchFamily="34" charset="0"/>
              </a:rPr>
              <a:t>Содержащие ячейки «Код … 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1107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Содержание перечня профессий рабочих, должностей служащих, по которым осуществляется профессиональное обучение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17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D417FB7-0258-D555-745A-57244A4346FA}"/>
              </a:ext>
            </a:extLst>
          </p:cNvPr>
          <p:cNvGraphicFramePr>
            <a:graphicFrameLocks noGrp="1"/>
          </p:cNvGraphicFramePr>
          <p:nvPr/>
        </p:nvGraphicFramePr>
        <p:xfrm>
          <a:off x="490682" y="2227337"/>
          <a:ext cx="11210634" cy="1410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681">
                  <a:extLst>
                    <a:ext uri="{9D8B030D-6E8A-4147-A177-3AD203B41FA5}">
                      <a16:colId xmlns:a16="http://schemas.microsoft.com/office/drawing/2014/main" val="4110944041"/>
                    </a:ext>
                  </a:extLst>
                </a:gridCol>
                <a:gridCol w="5356402">
                  <a:extLst>
                    <a:ext uri="{9D8B030D-6E8A-4147-A177-3AD203B41FA5}">
                      <a16:colId xmlns:a16="http://schemas.microsoft.com/office/drawing/2014/main" val="972544833"/>
                    </a:ext>
                  </a:extLst>
                </a:gridCol>
                <a:gridCol w="3247027">
                  <a:extLst>
                    <a:ext uri="{9D8B030D-6E8A-4147-A177-3AD203B41FA5}">
                      <a16:colId xmlns:a16="http://schemas.microsoft.com/office/drawing/2014/main" val="2948860139"/>
                    </a:ext>
                  </a:extLst>
                </a:gridCol>
                <a:gridCol w="1935524">
                  <a:extLst>
                    <a:ext uri="{9D8B030D-6E8A-4147-A177-3AD203B41FA5}">
                      <a16:colId xmlns:a16="http://schemas.microsoft.com/office/drawing/2014/main" val="35907357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 п\п</a:t>
                      </a:r>
                      <a:r>
                        <a:rPr lang="ru-RU" sz="1600" b="0" dirty="0">
                          <a:effectLst/>
                          <a:latin typeface="+mn-lt"/>
                        </a:rPr>
                        <a:t> 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профессий рабочих, должностей служащих, по которым осуществляется профессиональное обучение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Код в соответствии с Общероссийским классификатором профессий рабочих, должностей служащих и тарифных разрядов (при наличии)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Квалификационный разряд, класс, категория (при наличии)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0747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266D789-B932-C88C-2003-3EB0DF1B37A9}"/>
              </a:ext>
            </a:extLst>
          </p:cNvPr>
          <p:cNvSpPr txBox="1"/>
          <p:nvPr/>
        </p:nvSpPr>
        <p:spPr>
          <a:xfrm>
            <a:off x="490682" y="3594648"/>
            <a:ext cx="11192358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Техническое или формальное несоответствие наименований Перечня № 513 и ОК 016-94.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Например в редакции Перечня № 513 от 12.11.2018 присутствовала профессия рабочего № 26, код 11830 Дефектоскопист по магнитному и ультразвуковому контролю. В том же виде она присутствует и в ОК 016-94. В Перечне № 534 это уже две профессии: № 3226 Дефектоскопист по магнитному контролю и № 3230 Дефектоскопист по ультразвуковому контролю. Поскольку данные профессии рабочих формально отсутствуют в ОК 016-94, то ячейки «Код» для этих профессий не заполнены.</a:t>
            </a:r>
          </a:p>
        </p:txBody>
      </p:sp>
    </p:spTree>
    <p:extLst>
      <p:ext uri="{BB962C8B-B14F-4D97-AF65-F5344CB8AC3E}">
        <p14:creationId xmlns:p14="http://schemas.microsoft.com/office/powerpoint/2010/main" val="3061731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4C0623-5FD3-4F99-B04B-31D26A6B9D7C}"/>
              </a:ext>
            </a:extLst>
          </p:cNvPr>
          <p:cNvSpPr/>
          <p:nvPr/>
        </p:nvSpPr>
        <p:spPr>
          <a:xfrm>
            <a:off x="490682" y="1160136"/>
            <a:ext cx="11210635" cy="948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72">
              <a:latin typeface="Raleway" panose="020B0503030101060003" pitchFamily="34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39822A-ACB3-4099-98E4-E7E6508E6952}"/>
              </a:ext>
            </a:extLst>
          </p:cNvPr>
          <p:cNvSpPr/>
          <p:nvPr/>
        </p:nvSpPr>
        <p:spPr>
          <a:xfrm>
            <a:off x="1929046" y="1278480"/>
            <a:ext cx="8477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latin typeface="Raleway" panose="020B0503030101060003" pitchFamily="34" charset="-52"/>
                <a:cs typeface="Arial" panose="020B0604020202020204" pitchFamily="34" charset="0"/>
              </a:rPr>
              <a:t>Содержащие ячейки «Код … 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1107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Содержание перечня профессий рабочих, должностей служащих, по которым осуществляется профессиональное обучение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18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D417FB7-0258-D555-745A-57244A4346FA}"/>
              </a:ext>
            </a:extLst>
          </p:cNvPr>
          <p:cNvGraphicFramePr>
            <a:graphicFrameLocks noGrp="1"/>
          </p:cNvGraphicFramePr>
          <p:nvPr/>
        </p:nvGraphicFramePr>
        <p:xfrm>
          <a:off x="490682" y="2227337"/>
          <a:ext cx="11210634" cy="1410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681">
                  <a:extLst>
                    <a:ext uri="{9D8B030D-6E8A-4147-A177-3AD203B41FA5}">
                      <a16:colId xmlns:a16="http://schemas.microsoft.com/office/drawing/2014/main" val="4110944041"/>
                    </a:ext>
                  </a:extLst>
                </a:gridCol>
                <a:gridCol w="5356402">
                  <a:extLst>
                    <a:ext uri="{9D8B030D-6E8A-4147-A177-3AD203B41FA5}">
                      <a16:colId xmlns:a16="http://schemas.microsoft.com/office/drawing/2014/main" val="972544833"/>
                    </a:ext>
                  </a:extLst>
                </a:gridCol>
                <a:gridCol w="3247027">
                  <a:extLst>
                    <a:ext uri="{9D8B030D-6E8A-4147-A177-3AD203B41FA5}">
                      <a16:colId xmlns:a16="http://schemas.microsoft.com/office/drawing/2014/main" val="2948860139"/>
                    </a:ext>
                  </a:extLst>
                </a:gridCol>
                <a:gridCol w="1935524">
                  <a:extLst>
                    <a:ext uri="{9D8B030D-6E8A-4147-A177-3AD203B41FA5}">
                      <a16:colId xmlns:a16="http://schemas.microsoft.com/office/drawing/2014/main" val="35907357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 п\п</a:t>
                      </a:r>
                      <a:r>
                        <a:rPr lang="ru-RU" sz="1600" b="0" dirty="0">
                          <a:effectLst/>
                          <a:latin typeface="+mn-lt"/>
                        </a:rPr>
                        <a:t> 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профессий рабочих, должностей служащих, по которым осуществляется профессиональное обучение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Код в соответствии с Общероссийским классификатором профессий рабочих, должностей служащих и тарифных разрядов (при наличии)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Квалификационный разряд, класс, категория (при наличии)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07476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26E5E1C-94B4-E345-B087-3FE5D3A807A8}"/>
              </a:ext>
            </a:extLst>
          </p:cNvPr>
          <p:cNvSpPr txBox="1"/>
          <p:nvPr/>
        </p:nvSpPr>
        <p:spPr>
          <a:xfrm>
            <a:off x="490682" y="3969552"/>
            <a:ext cx="11210634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2"/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Профессия или должность, указанная в Перечне № 534 отсутствует в ОК 016-94.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Например, профессия № 3154 Оператор кремационного оборудования из этих двух документов есть только в Перечне № 534.</a:t>
            </a:r>
          </a:p>
        </p:txBody>
      </p:sp>
    </p:spTree>
    <p:extLst>
      <p:ext uri="{BB962C8B-B14F-4D97-AF65-F5344CB8AC3E}">
        <p14:creationId xmlns:p14="http://schemas.microsoft.com/office/powerpoint/2010/main" val="2775614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4C0623-5FD3-4F99-B04B-31D26A6B9D7C}"/>
              </a:ext>
            </a:extLst>
          </p:cNvPr>
          <p:cNvSpPr/>
          <p:nvPr/>
        </p:nvSpPr>
        <p:spPr>
          <a:xfrm>
            <a:off x="490682" y="1160136"/>
            <a:ext cx="11210635" cy="948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72">
              <a:latin typeface="Raleway" panose="020B0503030101060003" pitchFamily="34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39822A-ACB3-4099-98E4-E7E6508E6952}"/>
              </a:ext>
            </a:extLst>
          </p:cNvPr>
          <p:cNvSpPr/>
          <p:nvPr/>
        </p:nvSpPr>
        <p:spPr>
          <a:xfrm>
            <a:off x="1929046" y="1278480"/>
            <a:ext cx="8824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latin typeface="Raleway" panose="020B0503030101060003" pitchFamily="34" charset="-52"/>
                <a:cs typeface="Arial" panose="020B0604020202020204" pitchFamily="34" charset="0"/>
              </a:rPr>
              <a:t>Содержащие ячейки «Квалификационный разряд, … ». Источник информации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1107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Содержание перечня профессий рабочих, должностей служащих, по которым осуществляется профессиональное обучение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19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D417FB7-0258-D555-745A-57244A4346FA}"/>
              </a:ext>
            </a:extLst>
          </p:cNvPr>
          <p:cNvGraphicFramePr>
            <a:graphicFrameLocks noGrp="1"/>
          </p:cNvGraphicFramePr>
          <p:nvPr/>
        </p:nvGraphicFramePr>
        <p:xfrm>
          <a:off x="490682" y="2227337"/>
          <a:ext cx="11210634" cy="1410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681">
                  <a:extLst>
                    <a:ext uri="{9D8B030D-6E8A-4147-A177-3AD203B41FA5}">
                      <a16:colId xmlns:a16="http://schemas.microsoft.com/office/drawing/2014/main" val="4110944041"/>
                    </a:ext>
                  </a:extLst>
                </a:gridCol>
                <a:gridCol w="5356402">
                  <a:extLst>
                    <a:ext uri="{9D8B030D-6E8A-4147-A177-3AD203B41FA5}">
                      <a16:colId xmlns:a16="http://schemas.microsoft.com/office/drawing/2014/main" val="972544833"/>
                    </a:ext>
                  </a:extLst>
                </a:gridCol>
                <a:gridCol w="3247027">
                  <a:extLst>
                    <a:ext uri="{9D8B030D-6E8A-4147-A177-3AD203B41FA5}">
                      <a16:colId xmlns:a16="http://schemas.microsoft.com/office/drawing/2014/main" val="2948860139"/>
                    </a:ext>
                  </a:extLst>
                </a:gridCol>
                <a:gridCol w="1935524">
                  <a:extLst>
                    <a:ext uri="{9D8B030D-6E8A-4147-A177-3AD203B41FA5}">
                      <a16:colId xmlns:a16="http://schemas.microsoft.com/office/drawing/2014/main" val="35907357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 п\п</a:t>
                      </a:r>
                      <a:r>
                        <a:rPr lang="ru-RU" sz="1600" b="0" dirty="0">
                          <a:effectLst/>
                          <a:latin typeface="+mn-lt"/>
                        </a:rPr>
                        <a:t> 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профессий рабочих, должностей служащих, по которым осуществляется профессиональное обучение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Код в соответствии с Общероссийским классификатором профессий рабочих, должностей служащих и тарифных разрядов (при наличии)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Квалификационный разряд, класс, категория (при наличии)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07476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842E853-47FC-9AB1-8307-340E3CC863DE}"/>
              </a:ext>
            </a:extLst>
          </p:cNvPr>
          <p:cNvSpPr txBox="1"/>
          <p:nvPr/>
        </p:nvSpPr>
        <p:spPr>
          <a:xfrm>
            <a:off x="490682" y="3701157"/>
            <a:ext cx="11210634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ИСТОЧНИК ИНФОРМАЦИИ: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Единый тарифно-квалификационный справочник работ и профессий рабочих (далее – ЕТКС), который не только определяет допустимые разряды, классы, категории по профессии или должности, но и определяет требования к профессиональной деятельности и знаниям по соответствующим квалификационным разрядам, категориям, классам квалификации.</a:t>
            </a:r>
          </a:p>
        </p:txBody>
      </p:sp>
    </p:spTree>
    <p:extLst>
      <p:ext uri="{BB962C8B-B14F-4D97-AF65-F5344CB8AC3E}">
        <p14:creationId xmlns:p14="http://schemas.microsoft.com/office/powerpoint/2010/main" val="266116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69C266CD-B575-4CC5-8E03-8A8C5AAA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2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436BAC-4F1B-8236-B689-218B80C9DDB7}"/>
              </a:ext>
            </a:extLst>
          </p:cNvPr>
          <p:cNvSpPr txBox="1"/>
          <p:nvPr/>
        </p:nvSpPr>
        <p:spPr>
          <a:xfrm>
            <a:off x="629540" y="126871"/>
            <a:ext cx="8345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Место профессионального обучения в системе образования РФ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71FC316-1D8E-6C13-5DFB-F9A8E7CC1727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310AECA6-9501-A17B-53D9-66E1D0C9C05C}"/>
              </a:ext>
            </a:extLst>
          </p:cNvPr>
          <p:cNvGraphicFramePr>
            <a:graphicFrameLocks/>
          </p:cNvGraphicFramePr>
          <p:nvPr/>
        </p:nvGraphicFramePr>
        <p:xfrm>
          <a:off x="629540" y="155448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5716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4C0623-5FD3-4F99-B04B-31D26A6B9D7C}"/>
              </a:ext>
            </a:extLst>
          </p:cNvPr>
          <p:cNvSpPr/>
          <p:nvPr/>
        </p:nvSpPr>
        <p:spPr>
          <a:xfrm>
            <a:off x="490682" y="1160136"/>
            <a:ext cx="11210635" cy="948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72">
              <a:latin typeface="Raleway" panose="020B0503030101060003" pitchFamily="34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39822A-ACB3-4099-98E4-E7E6508E6952}"/>
              </a:ext>
            </a:extLst>
          </p:cNvPr>
          <p:cNvSpPr/>
          <p:nvPr/>
        </p:nvSpPr>
        <p:spPr>
          <a:xfrm>
            <a:off x="1929046" y="1278480"/>
            <a:ext cx="8824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latin typeface="Raleway" panose="020B0503030101060003" pitchFamily="34" charset="-52"/>
                <a:cs typeface="Arial" panose="020B0604020202020204" pitchFamily="34" charset="0"/>
              </a:rPr>
              <a:t>Содержащие ячейки «Квалификационный разряд, … ». Варианты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1107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Содержание перечня профессий рабочих, должностей служащих, по которым осуществляется профессиональное обучение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20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D417FB7-0258-D555-745A-57244A4346FA}"/>
              </a:ext>
            </a:extLst>
          </p:cNvPr>
          <p:cNvGraphicFramePr>
            <a:graphicFrameLocks noGrp="1"/>
          </p:cNvGraphicFramePr>
          <p:nvPr/>
        </p:nvGraphicFramePr>
        <p:xfrm>
          <a:off x="490682" y="2227337"/>
          <a:ext cx="11210634" cy="1410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681">
                  <a:extLst>
                    <a:ext uri="{9D8B030D-6E8A-4147-A177-3AD203B41FA5}">
                      <a16:colId xmlns:a16="http://schemas.microsoft.com/office/drawing/2014/main" val="4110944041"/>
                    </a:ext>
                  </a:extLst>
                </a:gridCol>
                <a:gridCol w="5356402">
                  <a:extLst>
                    <a:ext uri="{9D8B030D-6E8A-4147-A177-3AD203B41FA5}">
                      <a16:colId xmlns:a16="http://schemas.microsoft.com/office/drawing/2014/main" val="972544833"/>
                    </a:ext>
                  </a:extLst>
                </a:gridCol>
                <a:gridCol w="3247027">
                  <a:extLst>
                    <a:ext uri="{9D8B030D-6E8A-4147-A177-3AD203B41FA5}">
                      <a16:colId xmlns:a16="http://schemas.microsoft.com/office/drawing/2014/main" val="2948860139"/>
                    </a:ext>
                  </a:extLst>
                </a:gridCol>
                <a:gridCol w="1935524">
                  <a:extLst>
                    <a:ext uri="{9D8B030D-6E8A-4147-A177-3AD203B41FA5}">
                      <a16:colId xmlns:a16="http://schemas.microsoft.com/office/drawing/2014/main" val="35907357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 п\п</a:t>
                      </a:r>
                      <a:r>
                        <a:rPr lang="ru-RU" sz="1600" b="0" dirty="0">
                          <a:effectLst/>
                          <a:latin typeface="+mn-lt"/>
                        </a:rPr>
                        <a:t> 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профессий рабочих, должностей служащих, по которым осуществляется профессиональное обучение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Код в соответствии с Общероссийским классификатором профессий рабочих, должностей служащих и тарифных разрядов (при наличии)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Квалификационный разряд, класс, категория (при наличии)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07476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8B32E0E-B4AC-B013-88A8-227A8F2007F0}"/>
              </a:ext>
            </a:extLst>
          </p:cNvPr>
          <p:cNvGraphicFramePr>
            <a:graphicFrameLocks noGrp="1"/>
          </p:cNvGraphicFramePr>
          <p:nvPr/>
        </p:nvGraphicFramePr>
        <p:xfrm>
          <a:off x="508958" y="4297994"/>
          <a:ext cx="11186531" cy="37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626">
                  <a:extLst>
                    <a:ext uri="{9D8B030D-6E8A-4147-A177-3AD203B41FA5}">
                      <a16:colId xmlns:a16="http://schemas.microsoft.com/office/drawing/2014/main" val="1546971380"/>
                    </a:ext>
                  </a:extLst>
                </a:gridCol>
                <a:gridCol w="5294376">
                  <a:extLst>
                    <a:ext uri="{9D8B030D-6E8A-4147-A177-3AD203B41FA5}">
                      <a16:colId xmlns:a16="http://schemas.microsoft.com/office/drawing/2014/main" val="3196435990"/>
                    </a:ext>
                  </a:extLst>
                </a:gridCol>
                <a:gridCol w="3341338">
                  <a:extLst>
                    <a:ext uri="{9D8B030D-6E8A-4147-A177-3AD203B41FA5}">
                      <a16:colId xmlns:a16="http://schemas.microsoft.com/office/drawing/2014/main" val="2655851197"/>
                    </a:ext>
                  </a:extLst>
                </a:gridCol>
                <a:gridCol w="1816191">
                  <a:extLst>
                    <a:ext uri="{9D8B030D-6E8A-4147-A177-3AD203B41FA5}">
                      <a16:colId xmlns:a16="http://schemas.microsoft.com/office/drawing/2014/main" val="3594235837"/>
                    </a:ext>
                  </a:extLst>
                </a:gridCol>
              </a:tblGrid>
              <a:tr h="27324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3199.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Весовщик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11422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4065473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8002D6-EAC9-E3E9-D9A5-8949C1EC1C81}"/>
              </a:ext>
            </a:extLst>
          </p:cNvPr>
          <p:cNvSpPr txBox="1"/>
          <p:nvPr/>
        </p:nvSpPr>
        <p:spPr>
          <a:xfrm>
            <a:off x="478235" y="3512902"/>
            <a:ext cx="11204807" cy="94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ВАРИАНТ 1.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Одно число в диапазоне от 1 до 7. Например,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ru-RU" sz="1600" dirty="0">
              <a:effectLst/>
              <a:latin typeface="Museo Sans Cyrl 500" panose="0200000000000000000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1FC9D2A-9B96-FAFB-8E8C-A5DD34C3AA15}"/>
              </a:ext>
            </a:extLst>
          </p:cNvPr>
          <p:cNvGraphicFramePr>
            <a:graphicFrameLocks noGrp="1"/>
          </p:cNvGraphicFramePr>
          <p:nvPr/>
        </p:nvGraphicFramePr>
        <p:xfrm>
          <a:off x="508958" y="5083086"/>
          <a:ext cx="11186531" cy="37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626">
                  <a:extLst>
                    <a:ext uri="{9D8B030D-6E8A-4147-A177-3AD203B41FA5}">
                      <a16:colId xmlns:a16="http://schemas.microsoft.com/office/drawing/2014/main" val="1546971380"/>
                    </a:ext>
                  </a:extLst>
                </a:gridCol>
                <a:gridCol w="5294376">
                  <a:extLst>
                    <a:ext uri="{9D8B030D-6E8A-4147-A177-3AD203B41FA5}">
                      <a16:colId xmlns:a16="http://schemas.microsoft.com/office/drawing/2014/main" val="3196435990"/>
                    </a:ext>
                  </a:extLst>
                </a:gridCol>
                <a:gridCol w="3341338">
                  <a:extLst>
                    <a:ext uri="{9D8B030D-6E8A-4147-A177-3AD203B41FA5}">
                      <a16:colId xmlns:a16="http://schemas.microsoft.com/office/drawing/2014/main" val="2655851197"/>
                    </a:ext>
                  </a:extLst>
                </a:gridCol>
                <a:gridCol w="1816191">
                  <a:extLst>
                    <a:ext uri="{9D8B030D-6E8A-4147-A177-3AD203B41FA5}">
                      <a16:colId xmlns:a16="http://schemas.microsoft.com/office/drawing/2014/main" val="3594235837"/>
                    </a:ext>
                  </a:extLst>
                </a:gridCol>
              </a:tblGrid>
              <a:tr h="27324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4915.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Старший оператор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спецводоочистки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40654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424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4C0623-5FD3-4F99-B04B-31D26A6B9D7C}"/>
              </a:ext>
            </a:extLst>
          </p:cNvPr>
          <p:cNvSpPr/>
          <p:nvPr/>
        </p:nvSpPr>
        <p:spPr>
          <a:xfrm>
            <a:off x="490682" y="1160136"/>
            <a:ext cx="11210635" cy="948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72">
              <a:latin typeface="Raleway" panose="020B0503030101060003" pitchFamily="34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39822A-ACB3-4099-98E4-E7E6508E6952}"/>
              </a:ext>
            </a:extLst>
          </p:cNvPr>
          <p:cNvSpPr/>
          <p:nvPr/>
        </p:nvSpPr>
        <p:spPr>
          <a:xfrm>
            <a:off x="1929046" y="1278480"/>
            <a:ext cx="8824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latin typeface="Raleway" panose="020B0503030101060003" pitchFamily="34" charset="-52"/>
                <a:cs typeface="Arial" panose="020B0604020202020204" pitchFamily="34" charset="0"/>
              </a:rPr>
              <a:t>Содержащие ячейки «Квалификационный разряд, … ». Варианты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1107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Содержание перечня профессий рабочих, должностей служащих, по которым осуществляется профессиональное обучение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21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D417FB7-0258-D555-745A-57244A4346FA}"/>
              </a:ext>
            </a:extLst>
          </p:cNvPr>
          <p:cNvGraphicFramePr>
            <a:graphicFrameLocks noGrp="1"/>
          </p:cNvGraphicFramePr>
          <p:nvPr/>
        </p:nvGraphicFramePr>
        <p:xfrm>
          <a:off x="490682" y="2227337"/>
          <a:ext cx="11210634" cy="1410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681">
                  <a:extLst>
                    <a:ext uri="{9D8B030D-6E8A-4147-A177-3AD203B41FA5}">
                      <a16:colId xmlns:a16="http://schemas.microsoft.com/office/drawing/2014/main" val="4110944041"/>
                    </a:ext>
                  </a:extLst>
                </a:gridCol>
                <a:gridCol w="5356402">
                  <a:extLst>
                    <a:ext uri="{9D8B030D-6E8A-4147-A177-3AD203B41FA5}">
                      <a16:colId xmlns:a16="http://schemas.microsoft.com/office/drawing/2014/main" val="972544833"/>
                    </a:ext>
                  </a:extLst>
                </a:gridCol>
                <a:gridCol w="3247027">
                  <a:extLst>
                    <a:ext uri="{9D8B030D-6E8A-4147-A177-3AD203B41FA5}">
                      <a16:colId xmlns:a16="http://schemas.microsoft.com/office/drawing/2014/main" val="2948860139"/>
                    </a:ext>
                  </a:extLst>
                </a:gridCol>
                <a:gridCol w="1935524">
                  <a:extLst>
                    <a:ext uri="{9D8B030D-6E8A-4147-A177-3AD203B41FA5}">
                      <a16:colId xmlns:a16="http://schemas.microsoft.com/office/drawing/2014/main" val="35907357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 п\п</a:t>
                      </a:r>
                      <a:r>
                        <a:rPr lang="ru-RU" sz="1600" b="0" dirty="0">
                          <a:effectLst/>
                          <a:latin typeface="+mn-lt"/>
                        </a:rPr>
                        <a:t> 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профессий рабочих, должностей служащих, по которым осуществляется профессиональное обучение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Код в соответствии с Общероссийским классификатором профессий рабочих, должностей служащих и тарифных разрядов (при наличии)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Квалификационный разряд, класс, категория (при наличии)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07476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8B32E0E-B4AC-B013-88A8-227A8F2007F0}"/>
              </a:ext>
            </a:extLst>
          </p:cNvPr>
          <p:cNvGraphicFramePr>
            <a:graphicFrameLocks noGrp="1"/>
          </p:cNvGraphicFramePr>
          <p:nvPr/>
        </p:nvGraphicFramePr>
        <p:xfrm>
          <a:off x="508958" y="4297995"/>
          <a:ext cx="11186531" cy="648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626">
                  <a:extLst>
                    <a:ext uri="{9D8B030D-6E8A-4147-A177-3AD203B41FA5}">
                      <a16:colId xmlns:a16="http://schemas.microsoft.com/office/drawing/2014/main" val="1546971380"/>
                    </a:ext>
                  </a:extLst>
                </a:gridCol>
                <a:gridCol w="5294376">
                  <a:extLst>
                    <a:ext uri="{9D8B030D-6E8A-4147-A177-3AD203B41FA5}">
                      <a16:colId xmlns:a16="http://schemas.microsoft.com/office/drawing/2014/main" val="3196435990"/>
                    </a:ext>
                  </a:extLst>
                </a:gridCol>
                <a:gridCol w="3341338">
                  <a:extLst>
                    <a:ext uri="{9D8B030D-6E8A-4147-A177-3AD203B41FA5}">
                      <a16:colId xmlns:a16="http://schemas.microsoft.com/office/drawing/2014/main" val="2655851197"/>
                    </a:ext>
                  </a:extLst>
                </a:gridCol>
                <a:gridCol w="1816191">
                  <a:extLst>
                    <a:ext uri="{9D8B030D-6E8A-4147-A177-3AD203B41FA5}">
                      <a16:colId xmlns:a16="http://schemas.microsoft.com/office/drawing/2014/main" val="3594235837"/>
                    </a:ext>
                  </a:extLst>
                </a:gridCol>
              </a:tblGrid>
              <a:tr h="64891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3369.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Оператор проекционной аппаратуры и </a:t>
                      </a:r>
                      <a:r>
                        <a:rPr lang="ru-RU" sz="1600" dirty="0" err="1">
                          <a:effectLst/>
                        </a:rPr>
                        <a:t>газорезательных</a:t>
                      </a:r>
                      <a:r>
                        <a:rPr lang="ru-RU" sz="1600" dirty="0">
                          <a:effectLst/>
                        </a:rPr>
                        <a:t> машин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15926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2, 4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4065473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8002D6-EAC9-E3E9-D9A5-8949C1EC1C81}"/>
              </a:ext>
            </a:extLst>
          </p:cNvPr>
          <p:cNvSpPr txBox="1"/>
          <p:nvPr/>
        </p:nvSpPr>
        <p:spPr>
          <a:xfrm>
            <a:off x="478235" y="3512902"/>
            <a:ext cx="11204807" cy="94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ВАРИАНТ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Разные варианты из двух чисел</a:t>
            </a:r>
            <a:r>
              <a:rPr lang="ru-RU" dirty="0">
                <a:cs typeface="Times New Roman" panose="02020603050405020304" pitchFamily="18" charset="0"/>
              </a:rPr>
              <a:t>. Например,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ru-RU" sz="1600" dirty="0">
              <a:effectLst/>
              <a:latin typeface="Museo Sans Cyrl 500" panose="0200000000000000000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1FC9D2A-9B96-FAFB-8E8C-A5DD34C3AA15}"/>
              </a:ext>
            </a:extLst>
          </p:cNvPr>
          <p:cNvGraphicFramePr>
            <a:graphicFrameLocks noGrp="1"/>
          </p:cNvGraphicFramePr>
          <p:nvPr/>
        </p:nvGraphicFramePr>
        <p:xfrm>
          <a:off x="527233" y="5320864"/>
          <a:ext cx="11186531" cy="37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626">
                  <a:extLst>
                    <a:ext uri="{9D8B030D-6E8A-4147-A177-3AD203B41FA5}">
                      <a16:colId xmlns:a16="http://schemas.microsoft.com/office/drawing/2014/main" val="1546971380"/>
                    </a:ext>
                  </a:extLst>
                </a:gridCol>
                <a:gridCol w="5294376">
                  <a:extLst>
                    <a:ext uri="{9D8B030D-6E8A-4147-A177-3AD203B41FA5}">
                      <a16:colId xmlns:a16="http://schemas.microsoft.com/office/drawing/2014/main" val="3196435990"/>
                    </a:ext>
                  </a:extLst>
                </a:gridCol>
                <a:gridCol w="3341338">
                  <a:extLst>
                    <a:ext uri="{9D8B030D-6E8A-4147-A177-3AD203B41FA5}">
                      <a16:colId xmlns:a16="http://schemas.microsoft.com/office/drawing/2014/main" val="2655851197"/>
                    </a:ext>
                  </a:extLst>
                </a:gridCol>
                <a:gridCol w="1816191">
                  <a:extLst>
                    <a:ext uri="{9D8B030D-6E8A-4147-A177-3AD203B41FA5}">
                      <a16:colId xmlns:a16="http://schemas.microsoft.com/office/drawing/2014/main" val="3594235837"/>
                    </a:ext>
                  </a:extLst>
                </a:gridCol>
              </a:tblGrid>
              <a:tr h="27324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4371.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Аппаратчик производства АГ-соли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10737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3, 5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40654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384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4C0623-5FD3-4F99-B04B-31D26A6B9D7C}"/>
              </a:ext>
            </a:extLst>
          </p:cNvPr>
          <p:cNvSpPr/>
          <p:nvPr/>
        </p:nvSpPr>
        <p:spPr>
          <a:xfrm>
            <a:off x="490682" y="1160136"/>
            <a:ext cx="11210635" cy="948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72">
              <a:latin typeface="Raleway" panose="020B0503030101060003" pitchFamily="34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39822A-ACB3-4099-98E4-E7E6508E6952}"/>
              </a:ext>
            </a:extLst>
          </p:cNvPr>
          <p:cNvSpPr/>
          <p:nvPr/>
        </p:nvSpPr>
        <p:spPr>
          <a:xfrm>
            <a:off x="1929046" y="1278480"/>
            <a:ext cx="8824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latin typeface="Raleway" panose="020B0503030101060003" pitchFamily="34" charset="-52"/>
                <a:cs typeface="Arial" panose="020B0604020202020204" pitchFamily="34" charset="0"/>
              </a:rPr>
              <a:t>Содержащие ячейки «Квалификационный разряд, … ». Варианты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1107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Содержание перечня профессий рабочих, должностей служащих, по которым осуществляется профессиональное обучение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22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D417FB7-0258-D555-745A-57244A4346FA}"/>
              </a:ext>
            </a:extLst>
          </p:cNvPr>
          <p:cNvGraphicFramePr>
            <a:graphicFrameLocks noGrp="1"/>
          </p:cNvGraphicFramePr>
          <p:nvPr/>
        </p:nvGraphicFramePr>
        <p:xfrm>
          <a:off x="490682" y="2227337"/>
          <a:ext cx="11210634" cy="1410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681">
                  <a:extLst>
                    <a:ext uri="{9D8B030D-6E8A-4147-A177-3AD203B41FA5}">
                      <a16:colId xmlns:a16="http://schemas.microsoft.com/office/drawing/2014/main" val="4110944041"/>
                    </a:ext>
                  </a:extLst>
                </a:gridCol>
                <a:gridCol w="5356402">
                  <a:extLst>
                    <a:ext uri="{9D8B030D-6E8A-4147-A177-3AD203B41FA5}">
                      <a16:colId xmlns:a16="http://schemas.microsoft.com/office/drawing/2014/main" val="972544833"/>
                    </a:ext>
                  </a:extLst>
                </a:gridCol>
                <a:gridCol w="3247027">
                  <a:extLst>
                    <a:ext uri="{9D8B030D-6E8A-4147-A177-3AD203B41FA5}">
                      <a16:colId xmlns:a16="http://schemas.microsoft.com/office/drawing/2014/main" val="2948860139"/>
                    </a:ext>
                  </a:extLst>
                </a:gridCol>
                <a:gridCol w="1935524">
                  <a:extLst>
                    <a:ext uri="{9D8B030D-6E8A-4147-A177-3AD203B41FA5}">
                      <a16:colId xmlns:a16="http://schemas.microsoft.com/office/drawing/2014/main" val="35907357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 п\п</a:t>
                      </a:r>
                      <a:r>
                        <a:rPr lang="ru-RU" sz="1600" b="0" dirty="0">
                          <a:effectLst/>
                          <a:latin typeface="+mn-lt"/>
                        </a:rPr>
                        <a:t> 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профессий рабочих, должностей служащих, по которым осуществляется профессиональное обучение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Код в соответствии с Общероссийским классификатором профессий рабочих, должностей служащих и тарифных разрядов (при наличии)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Квалификационный разряд, класс, категория (при наличии)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07476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8B32E0E-B4AC-B013-88A8-227A8F2007F0}"/>
              </a:ext>
            </a:extLst>
          </p:cNvPr>
          <p:cNvGraphicFramePr>
            <a:graphicFrameLocks noGrp="1"/>
          </p:cNvGraphicFramePr>
          <p:nvPr/>
        </p:nvGraphicFramePr>
        <p:xfrm>
          <a:off x="508958" y="4297995"/>
          <a:ext cx="11186531" cy="37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626">
                  <a:extLst>
                    <a:ext uri="{9D8B030D-6E8A-4147-A177-3AD203B41FA5}">
                      <a16:colId xmlns:a16="http://schemas.microsoft.com/office/drawing/2014/main" val="1546971380"/>
                    </a:ext>
                  </a:extLst>
                </a:gridCol>
                <a:gridCol w="5294376">
                  <a:extLst>
                    <a:ext uri="{9D8B030D-6E8A-4147-A177-3AD203B41FA5}">
                      <a16:colId xmlns:a16="http://schemas.microsoft.com/office/drawing/2014/main" val="3196435990"/>
                    </a:ext>
                  </a:extLst>
                </a:gridCol>
                <a:gridCol w="3341338">
                  <a:extLst>
                    <a:ext uri="{9D8B030D-6E8A-4147-A177-3AD203B41FA5}">
                      <a16:colId xmlns:a16="http://schemas.microsoft.com/office/drawing/2014/main" val="2655851197"/>
                    </a:ext>
                  </a:extLst>
                </a:gridCol>
                <a:gridCol w="1816191">
                  <a:extLst>
                    <a:ext uri="{9D8B030D-6E8A-4147-A177-3AD203B41FA5}">
                      <a16:colId xmlns:a16="http://schemas.microsoft.com/office/drawing/2014/main" val="3594235837"/>
                    </a:ext>
                  </a:extLst>
                </a:gridCol>
              </a:tblGrid>
              <a:tr h="3770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2210.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Паяльщик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16456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4065473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8002D6-EAC9-E3E9-D9A5-8949C1EC1C81}"/>
              </a:ext>
            </a:extLst>
          </p:cNvPr>
          <p:cNvSpPr txBox="1"/>
          <p:nvPr/>
        </p:nvSpPr>
        <p:spPr>
          <a:xfrm>
            <a:off x="478235" y="3512902"/>
            <a:ext cx="11204807" cy="94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ВАРИАНТ 3.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Разные варианты непрерывного диапазона от 1 до 8</a:t>
            </a:r>
            <a:r>
              <a:rPr lang="ru-RU" dirty="0">
                <a:cs typeface="Times New Roman" panose="02020603050405020304" pitchFamily="18" charset="0"/>
              </a:rPr>
              <a:t>. Например,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ru-RU" sz="1600" dirty="0">
              <a:effectLst/>
              <a:latin typeface="Museo Sans Cyrl 500" panose="0200000000000000000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1FC9D2A-9B96-FAFB-8E8C-A5DD34C3AA15}"/>
              </a:ext>
            </a:extLst>
          </p:cNvPr>
          <p:cNvGraphicFramePr>
            <a:graphicFrameLocks noGrp="1"/>
          </p:cNvGraphicFramePr>
          <p:nvPr/>
        </p:nvGraphicFramePr>
        <p:xfrm>
          <a:off x="508958" y="4862535"/>
          <a:ext cx="11186531" cy="1371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626">
                  <a:extLst>
                    <a:ext uri="{9D8B030D-6E8A-4147-A177-3AD203B41FA5}">
                      <a16:colId xmlns:a16="http://schemas.microsoft.com/office/drawing/2014/main" val="1546971380"/>
                    </a:ext>
                  </a:extLst>
                </a:gridCol>
                <a:gridCol w="5294376">
                  <a:extLst>
                    <a:ext uri="{9D8B030D-6E8A-4147-A177-3AD203B41FA5}">
                      <a16:colId xmlns:a16="http://schemas.microsoft.com/office/drawing/2014/main" val="3196435990"/>
                    </a:ext>
                  </a:extLst>
                </a:gridCol>
                <a:gridCol w="3341338">
                  <a:extLst>
                    <a:ext uri="{9D8B030D-6E8A-4147-A177-3AD203B41FA5}">
                      <a16:colId xmlns:a16="http://schemas.microsoft.com/office/drawing/2014/main" val="2655851197"/>
                    </a:ext>
                  </a:extLst>
                </a:gridCol>
                <a:gridCol w="1816191">
                  <a:extLst>
                    <a:ext uri="{9D8B030D-6E8A-4147-A177-3AD203B41FA5}">
                      <a16:colId xmlns:a16="http://schemas.microsoft.com/office/drawing/2014/main" val="3594235837"/>
                    </a:ext>
                  </a:extLst>
                </a:gridCol>
              </a:tblGrid>
              <a:tr h="27324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3013.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Электромеханик почтового оборудования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19794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3 - 6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40654734"/>
                  </a:ext>
                </a:extLst>
              </a:tr>
              <a:tr h="27324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3014.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Электромонтер канализационных сооружений связи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19823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2 - 5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4047841690"/>
                  </a:ext>
                </a:extLst>
              </a:tr>
              <a:tr h="27324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3015.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Электромонтер линейных сооружений телефонной связи и радиофикации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19827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2 -7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825751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597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4C0623-5FD3-4F99-B04B-31D26A6B9D7C}"/>
              </a:ext>
            </a:extLst>
          </p:cNvPr>
          <p:cNvSpPr/>
          <p:nvPr/>
        </p:nvSpPr>
        <p:spPr>
          <a:xfrm>
            <a:off x="490682" y="1160136"/>
            <a:ext cx="11210635" cy="948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72">
              <a:latin typeface="Raleway" panose="020B0503030101060003" pitchFamily="34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39822A-ACB3-4099-98E4-E7E6508E6952}"/>
              </a:ext>
            </a:extLst>
          </p:cNvPr>
          <p:cNvSpPr/>
          <p:nvPr/>
        </p:nvSpPr>
        <p:spPr>
          <a:xfrm>
            <a:off x="1929046" y="1278480"/>
            <a:ext cx="8824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latin typeface="Raleway" panose="020B0503030101060003" pitchFamily="34" charset="-52"/>
                <a:cs typeface="Arial" panose="020B0604020202020204" pitchFamily="34" charset="0"/>
              </a:rPr>
              <a:t>Содержащие ячейки «Квалификационный разряд, … ». Варианты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1107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Содержание перечня профессий рабочих, должностей служащих, по которым осуществляется профессиональное обучение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23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D417FB7-0258-D555-745A-57244A4346FA}"/>
              </a:ext>
            </a:extLst>
          </p:cNvPr>
          <p:cNvGraphicFramePr>
            <a:graphicFrameLocks noGrp="1"/>
          </p:cNvGraphicFramePr>
          <p:nvPr/>
        </p:nvGraphicFramePr>
        <p:xfrm>
          <a:off x="490682" y="2227337"/>
          <a:ext cx="11210634" cy="1410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681">
                  <a:extLst>
                    <a:ext uri="{9D8B030D-6E8A-4147-A177-3AD203B41FA5}">
                      <a16:colId xmlns:a16="http://schemas.microsoft.com/office/drawing/2014/main" val="4110944041"/>
                    </a:ext>
                  </a:extLst>
                </a:gridCol>
                <a:gridCol w="5356402">
                  <a:extLst>
                    <a:ext uri="{9D8B030D-6E8A-4147-A177-3AD203B41FA5}">
                      <a16:colId xmlns:a16="http://schemas.microsoft.com/office/drawing/2014/main" val="972544833"/>
                    </a:ext>
                  </a:extLst>
                </a:gridCol>
                <a:gridCol w="3247027">
                  <a:extLst>
                    <a:ext uri="{9D8B030D-6E8A-4147-A177-3AD203B41FA5}">
                      <a16:colId xmlns:a16="http://schemas.microsoft.com/office/drawing/2014/main" val="2948860139"/>
                    </a:ext>
                  </a:extLst>
                </a:gridCol>
                <a:gridCol w="1935524">
                  <a:extLst>
                    <a:ext uri="{9D8B030D-6E8A-4147-A177-3AD203B41FA5}">
                      <a16:colId xmlns:a16="http://schemas.microsoft.com/office/drawing/2014/main" val="35907357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 п\п</a:t>
                      </a:r>
                      <a:r>
                        <a:rPr lang="ru-RU" sz="1600" b="0" dirty="0">
                          <a:effectLst/>
                          <a:latin typeface="+mn-lt"/>
                        </a:rPr>
                        <a:t> 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профессий рабочих, должностей служащих, по которым осуществляется профессиональное обучение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Код в соответствии с Общероссийским классификатором профессий рабочих, должностей служащих и тарифных разрядов (при наличии)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Квалификационный разряд, класс, категория (при наличии)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07476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8B32E0E-B4AC-B013-88A8-227A8F2007F0}"/>
              </a:ext>
            </a:extLst>
          </p:cNvPr>
          <p:cNvGraphicFramePr>
            <a:graphicFrameLocks noGrp="1"/>
          </p:cNvGraphicFramePr>
          <p:nvPr/>
        </p:nvGraphicFramePr>
        <p:xfrm>
          <a:off x="502733" y="5186381"/>
          <a:ext cx="11186531" cy="37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626">
                  <a:extLst>
                    <a:ext uri="{9D8B030D-6E8A-4147-A177-3AD203B41FA5}">
                      <a16:colId xmlns:a16="http://schemas.microsoft.com/office/drawing/2014/main" val="1546971380"/>
                    </a:ext>
                  </a:extLst>
                </a:gridCol>
                <a:gridCol w="5294376">
                  <a:extLst>
                    <a:ext uri="{9D8B030D-6E8A-4147-A177-3AD203B41FA5}">
                      <a16:colId xmlns:a16="http://schemas.microsoft.com/office/drawing/2014/main" val="3196435990"/>
                    </a:ext>
                  </a:extLst>
                </a:gridCol>
                <a:gridCol w="3341338">
                  <a:extLst>
                    <a:ext uri="{9D8B030D-6E8A-4147-A177-3AD203B41FA5}">
                      <a16:colId xmlns:a16="http://schemas.microsoft.com/office/drawing/2014/main" val="2655851197"/>
                    </a:ext>
                  </a:extLst>
                </a:gridCol>
                <a:gridCol w="1816191">
                  <a:extLst>
                    <a:ext uri="{9D8B030D-6E8A-4147-A177-3AD203B41FA5}">
                      <a16:colId xmlns:a16="http://schemas.microsoft.com/office/drawing/2014/main" val="3594235837"/>
                    </a:ext>
                  </a:extLst>
                </a:gridCol>
              </a:tblGrid>
              <a:tr h="3770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3077.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Птицевод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17503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 4 - 5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4065473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8002D6-EAC9-E3E9-D9A5-8949C1EC1C81}"/>
              </a:ext>
            </a:extLst>
          </p:cNvPr>
          <p:cNvSpPr txBox="1"/>
          <p:nvPr/>
        </p:nvSpPr>
        <p:spPr>
          <a:xfrm>
            <a:off x="478235" y="3512902"/>
            <a:ext cx="11204807" cy="94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ВАРИАНТ 4.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Разные варианты прерывистого диапазона от 2 до 7</a:t>
            </a:r>
            <a:r>
              <a:rPr lang="ru-RU" dirty="0">
                <a:cs typeface="Times New Roman" panose="02020603050405020304" pitchFamily="18" charset="0"/>
              </a:rPr>
              <a:t>. Например,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ru-RU" sz="1600" dirty="0">
              <a:effectLst/>
              <a:latin typeface="Museo Sans Cyrl 500" panose="0200000000000000000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2AEAD0C-177F-A982-5192-B9D1669CDECC}"/>
              </a:ext>
            </a:extLst>
          </p:cNvPr>
          <p:cNvGraphicFramePr>
            <a:graphicFrameLocks noGrp="1"/>
          </p:cNvGraphicFramePr>
          <p:nvPr/>
        </p:nvGraphicFramePr>
        <p:xfrm>
          <a:off x="502733" y="5194211"/>
          <a:ext cx="11186531" cy="37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626">
                  <a:extLst>
                    <a:ext uri="{9D8B030D-6E8A-4147-A177-3AD203B41FA5}">
                      <a16:colId xmlns:a16="http://schemas.microsoft.com/office/drawing/2014/main" val="1546971380"/>
                    </a:ext>
                  </a:extLst>
                </a:gridCol>
                <a:gridCol w="5294376">
                  <a:extLst>
                    <a:ext uri="{9D8B030D-6E8A-4147-A177-3AD203B41FA5}">
                      <a16:colId xmlns:a16="http://schemas.microsoft.com/office/drawing/2014/main" val="3196435990"/>
                    </a:ext>
                  </a:extLst>
                </a:gridCol>
                <a:gridCol w="3341338">
                  <a:extLst>
                    <a:ext uri="{9D8B030D-6E8A-4147-A177-3AD203B41FA5}">
                      <a16:colId xmlns:a16="http://schemas.microsoft.com/office/drawing/2014/main" val="2655851197"/>
                    </a:ext>
                  </a:extLst>
                </a:gridCol>
                <a:gridCol w="1816191">
                  <a:extLst>
                    <a:ext uri="{9D8B030D-6E8A-4147-A177-3AD203B41FA5}">
                      <a16:colId xmlns:a16="http://schemas.microsoft.com/office/drawing/2014/main" val="3594235837"/>
                    </a:ext>
                  </a:extLst>
                </a:gridCol>
              </a:tblGrid>
              <a:tr h="3770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3077.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Птицевод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17503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 4 - 5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40654734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B8A35CA-8F3B-51CA-B51E-EB0C73B2BF5B}"/>
              </a:ext>
            </a:extLst>
          </p:cNvPr>
          <p:cNvGraphicFramePr>
            <a:graphicFrameLocks noGrp="1"/>
          </p:cNvGraphicFramePr>
          <p:nvPr/>
        </p:nvGraphicFramePr>
        <p:xfrm>
          <a:off x="490682" y="4399172"/>
          <a:ext cx="11186531" cy="37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626">
                  <a:extLst>
                    <a:ext uri="{9D8B030D-6E8A-4147-A177-3AD203B41FA5}">
                      <a16:colId xmlns:a16="http://schemas.microsoft.com/office/drawing/2014/main" val="1546971380"/>
                    </a:ext>
                  </a:extLst>
                </a:gridCol>
                <a:gridCol w="5294376">
                  <a:extLst>
                    <a:ext uri="{9D8B030D-6E8A-4147-A177-3AD203B41FA5}">
                      <a16:colId xmlns:a16="http://schemas.microsoft.com/office/drawing/2014/main" val="3196435990"/>
                    </a:ext>
                  </a:extLst>
                </a:gridCol>
                <a:gridCol w="3341338">
                  <a:extLst>
                    <a:ext uri="{9D8B030D-6E8A-4147-A177-3AD203B41FA5}">
                      <a16:colId xmlns:a16="http://schemas.microsoft.com/office/drawing/2014/main" val="2655851197"/>
                    </a:ext>
                  </a:extLst>
                </a:gridCol>
                <a:gridCol w="1816191">
                  <a:extLst>
                    <a:ext uri="{9D8B030D-6E8A-4147-A177-3AD203B41FA5}">
                      <a16:colId xmlns:a16="http://schemas.microsoft.com/office/drawing/2014/main" val="3594235837"/>
                    </a:ext>
                  </a:extLst>
                </a:gridCol>
              </a:tblGrid>
              <a:tr h="3770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2382.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Машинист машин вытягивания стекла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13836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 5 - 7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40654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473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4C0623-5FD3-4F99-B04B-31D26A6B9D7C}"/>
              </a:ext>
            </a:extLst>
          </p:cNvPr>
          <p:cNvSpPr/>
          <p:nvPr/>
        </p:nvSpPr>
        <p:spPr>
          <a:xfrm>
            <a:off x="490682" y="1160136"/>
            <a:ext cx="11210635" cy="948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72">
              <a:latin typeface="Raleway" panose="020B0503030101060003" pitchFamily="34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39822A-ACB3-4099-98E4-E7E6508E6952}"/>
              </a:ext>
            </a:extLst>
          </p:cNvPr>
          <p:cNvSpPr/>
          <p:nvPr/>
        </p:nvSpPr>
        <p:spPr>
          <a:xfrm>
            <a:off x="1929046" y="1278480"/>
            <a:ext cx="8824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latin typeface="Raleway" panose="020B0503030101060003" pitchFamily="34" charset="-52"/>
                <a:cs typeface="Arial" panose="020B0604020202020204" pitchFamily="34" charset="0"/>
              </a:rPr>
              <a:t>Содержащие ячейки «Квалификационный разряд, … ». Варианты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1107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Содержание перечня профессий рабочих, должностей служащих, по которым осуществляется профессиональное обучение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24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D417FB7-0258-D555-745A-57244A4346FA}"/>
              </a:ext>
            </a:extLst>
          </p:cNvPr>
          <p:cNvGraphicFramePr>
            <a:graphicFrameLocks noGrp="1"/>
          </p:cNvGraphicFramePr>
          <p:nvPr/>
        </p:nvGraphicFramePr>
        <p:xfrm>
          <a:off x="490682" y="2227337"/>
          <a:ext cx="11210634" cy="1410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681">
                  <a:extLst>
                    <a:ext uri="{9D8B030D-6E8A-4147-A177-3AD203B41FA5}">
                      <a16:colId xmlns:a16="http://schemas.microsoft.com/office/drawing/2014/main" val="4110944041"/>
                    </a:ext>
                  </a:extLst>
                </a:gridCol>
                <a:gridCol w="5356402">
                  <a:extLst>
                    <a:ext uri="{9D8B030D-6E8A-4147-A177-3AD203B41FA5}">
                      <a16:colId xmlns:a16="http://schemas.microsoft.com/office/drawing/2014/main" val="972544833"/>
                    </a:ext>
                  </a:extLst>
                </a:gridCol>
                <a:gridCol w="3247027">
                  <a:extLst>
                    <a:ext uri="{9D8B030D-6E8A-4147-A177-3AD203B41FA5}">
                      <a16:colId xmlns:a16="http://schemas.microsoft.com/office/drawing/2014/main" val="2948860139"/>
                    </a:ext>
                  </a:extLst>
                </a:gridCol>
                <a:gridCol w="1935524">
                  <a:extLst>
                    <a:ext uri="{9D8B030D-6E8A-4147-A177-3AD203B41FA5}">
                      <a16:colId xmlns:a16="http://schemas.microsoft.com/office/drawing/2014/main" val="35907357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 п\п</a:t>
                      </a:r>
                      <a:r>
                        <a:rPr lang="ru-RU" sz="1600" b="0" dirty="0">
                          <a:effectLst/>
                          <a:latin typeface="+mn-lt"/>
                        </a:rPr>
                        <a:t> 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профессий рабочих, должностей служащих, по которым осуществляется профессиональное обучение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Код в соответствии с Общероссийским классификатором профессий рабочих, должностей служащих и тарифных разрядов (при наличии)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Квалификационный разряд, класс, категория (при наличии)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0747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8002D6-EAC9-E3E9-D9A5-8949C1EC1C81}"/>
              </a:ext>
            </a:extLst>
          </p:cNvPr>
          <p:cNvSpPr txBox="1"/>
          <p:nvPr/>
        </p:nvSpPr>
        <p:spPr>
          <a:xfrm>
            <a:off x="478235" y="3512902"/>
            <a:ext cx="11204807" cy="94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ВАРИАНТ 5.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Обозначение римскими цифрами</a:t>
            </a:r>
            <a:r>
              <a:rPr lang="ru-RU" dirty="0">
                <a:cs typeface="Times New Roman" panose="02020603050405020304" pitchFamily="18" charset="0"/>
              </a:rPr>
              <a:t>. Встречается всего три раза: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ru-RU" sz="1600" dirty="0">
              <a:effectLst/>
              <a:latin typeface="Museo Sans Cyrl 500" panose="0200000000000000000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B8A35CA-8F3B-51CA-B51E-EB0C73B2BF5B}"/>
              </a:ext>
            </a:extLst>
          </p:cNvPr>
          <p:cNvGraphicFramePr>
            <a:graphicFrameLocks noGrp="1"/>
          </p:cNvGraphicFramePr>
          <p:nvPr/>
        </p:nvGraphicFramePr>
        <p:xfrm>
          <a:off x="478234" y="5950598"/>
          <a:ext cx="11186531" cy="37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626">
                  <a:extLst>
                    <a:ext uri="{9D8B030D-6E8A-4147-A177-3AD203B41FA5}">
                      <a16:colId xmlns:a16="http://schemas.microsoft.com/office/drawing/2014/main" val="1546971380"/>
                    </a:ext>
                  </a:extLst>
                </a:gridCol>
                <a:gridCol w="5294376">
                  <a:extLst>
                    <a:ext uri="{9D8B030D-6E8A-4147-A177-3AD203B41FA5}">
                      <a16:colId xmlns:a16="http://schemas.microsoft.com/office/drawing/2014/main" val="3196435990"/>
                    </a:ext>
                  </a:extLst>
                </a:gridCol>
                <a:gridCol w="3341338">
                  <a:extLst>
                    <a:ext uri="{9D8B030D-6E8A-4147-A177-3AD203B41FA5}">
                      <a16:colId xmlns:a16="http://schemas.microsoft.com/office/drawing/2014/main" val="2655851197"/>
                    </a:ext>
                  </a:extLst>
                </a:gridCol>
                <a:gridCol w="1816191">
                  <a:extLst>
                    <a:ext uri="{9D8B030D-6E8A-4147-A177-3AD203B41FA5}">
                      <a16:colId xmlns:a16="http://schemas.microsoft.com/office/drawing/2014/main" val="3594235837"/>
                    </a:ext>
                  </a:extLst>
                </a:gridCol>
              </a:tblGrid>
              <a:tr h="3770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4916.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>
                          <a:effectLst/>
                        </a:rPr>
                        <a:t>Шуровщик</a:t>
                      </a:r>
                      <a:r>
                        <a:rPr lang="ru-RU" sz="1600" dirty="0">
                          <a:effectLst/>
                        </a:rPr>
                        <a:t> топлива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19735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– III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группы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40654734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B34EDED-6C6C-DB5F-E929-54CC47769CB7}"/>
              </a:ext>
            </a:extLst>
          </p:cNvPr>
          <p:cNvGraphicFramePr>
            <a:graphicFrameLocks noGrp="1"/>
          </p:cNvGraphicFramePr>
          <p:nvPr/>
        </p:nvGraphicFramePr>
        <p:xfrm>
          <a:off x="478235" y="5202520"/>
          <a:ext cx="11186531" cy="37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626">
                  <a:extLst>
                    <a:ext uri="{9D8B030D-6E8A-4147-A177-3AD203B41FA5}">
                      <a16:colId xmlns:a16="http://schemas.microsoft.com/office/drawing/2014/main" val="1546971380"/>
                    </a:ext>
                  </a:extLst>
                </a:gridCol>
                <a:gridCol w="5294376">
                  <a:extLst>
                    <a:ext uri="{9D8B030D-6E8A-4147-A177-3AD203B41FA5}">
                      <a16:colId xmlns:a16="http://schemas.microsoft.com/office/drawing/2014/main" val="3196435990"/>
                    </a:ext>
                  </a:extLst>
                </a:gridCol>
                <a:gridCol w="3341338">
                  <a:extLst>
                    <a:ext uri="{9D8B030D-6E8A-4147-A177-3AD203B41FA5}">
                      <a16:colId xmlns:a16="http://schemas.microsoft.com/office/drawing/2014/main" val="2655851197"/>
                    </a:ext>
                  </a:extLst>
                </a:gridCol>
                <a:gridCol w="1816191">
                  <a:extLst>
                    <a:ext uri="{9D8B030D-6E8A-4147-A177-3AD203B41FA5}">
                      <a16:colId xmlns:a16="http://schemas.microsoft.com/office/drawing/2014/main" val="3594235837"/>
                    </a:ext>
                  </a:extLst>
                </a:gridCol>
              </a:tblGrid>
              <a:tr h="3770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4948.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Машинистка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24031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II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40654734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A277B6E-2111-40CF-5627-5A6A2B16A8AD}"/>
              </a:ext>
            </a:extLst>
          </p:cNvPr>
          <p:cNvGraphicFramePr>
            <a:graphicFrameLocks noGrp="1"/>
          </p:cNvGraphicFramePr>
          <p:nvPr/>
        </p:nvGraphicFramePr>
        <p:xfrm>
          <a:off x="490682" y="4448520"/>
          <a:ext cx="11186531" cy="37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626">
                  <a:extLst>
                    <a:ext uri="{9D8B030D-6E8A-4147-A177-3AD203B41FA5}">
                      <a16:colId xmlns:a16="http://schemas.microsoft.com/office/drawing/2014/main" val="1546971380"/>
                    </a:ext>
                  </a:extLst>
                </a:gridCol>
                <a:gridCol w="5294376">
                  <a:extLst>
                    <a:ext uri="{9D8B030D-6E8A-4147-A177-3AD203B41FA5}">
                      <a16:colId xmlns:a16="http://schemas.microsoft.com/office/drawing/2014/main" val="3196435990"/>
                    </a:ext>
                  </a:extLst>
                </a:gridCol>
                <a:gridCol w="3341338">
                  <a:extLst>
                    <a:ext uri="{9D8B030D-6E8A-4147-A177-3AD203B41FA5}">
                      <a16:colId xmlns:a16="http://schemas.microsoft.com/office/drawing/2014/main" val="2655851197"/>
                    </a:ext>
                  </a:extLst>
                </a:gridCol>
                <a:gridCol w="1816191">
                  <a:extLst>
                    <a:ext uri="{9D8B030D-6E8A-4147-A177-3AD203B41FA5}">
                      <a16:colId xmlns:a16="http://schemas.microsoft.com/office/drawing/2014/main" val="3594235837"/>
                    </a:ext>
                  </a:extLst>
                </a:gridCol>
              </a:tblGrid>
              <a:tr h="3770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3098.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Тракторист-машинист сельскохозяйственного производства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19205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– III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группы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40654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108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4C0623-5FD3-4F99-B04B-31D26A6B9D7C}"/>
              </a:ext>
            </a:extLst>
          </p:cNvPr>
          <p:cNvSpPr/>
          <p:nvPr/>
        </p:nvSpPr>
        <p:spPr>
          <a:xfrm>
            <a:off x="490682" y="1160136"/>
            <a:ext cx="11210635" cy="948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72">
              <a:latin typeface="Raleway" panose="020B0503030101060003" pitchFamily="34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39822A-ACB3-4099-98E4-E7E6508E6952}"/>
              </a:ext>
            </a:extLst>
          </p:cNvPr>
          <p:cNvSpPr/>
          <p:nvPr/>
        </p:nvSpPr>
        <p:spPr>
          <a:xfrm>
            <a:off x="1929046" y="1278480"/>
            <a:ext cx="8824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latin typeface="Raleway" panose="020B0503030101060003" pitchFamily="34" charset="-52"/>
                <a:cs typeface="Arial" panose="020B0604020202020204" pitchFamily="34" charset="0"/>
              </a:rPr>
              <a:t>Содержащие ячейки «Квалификационный разряд, … ». Варианты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1107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Содержание перечня профессий рабочих, должностей служащих, по которым осуществляется профессиональное обучение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25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D417FB7-0258-D555-745A-57244A4346FA}"/>
              </a:ext>
            </a:extLst>
          </p:cNvPr>
          <p:cNvGraphicFramePr>
            <a:graphicFrameLocks noGrp="1"/>
          </p:cNvGraphicFramePr>
          <p:nvPr/>
        </p:nvGraphicFramePr>
        <p:xfrm>
          <a:off x="490682" y="2227337"/>
          <a:ext cx="11210634" cy="1410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681">
                  <a:extLst>
                    <a:ext uri="{9D8B030D-6E8A-4147-A177-3AD203B41FA5}">
                      <a16:colId xmlns:a16="http://schemas.microsoft.com/office/drawing/2014/main" val="4110944041"/>
                    </a:ext>
                  </a:extLst>
                </a:gridCol>
                <a:gridCol w="5356402">
                  <a:extLst>
                    <a:ext uri="{9D8B030D-6E8A-4147-A177-3AD203B41FA5}">
                      <a16:colId xmlns:a16="http://schemas.microsoft.com/office/drawing/2014/main" val="972544833"/>
                    </a:ext>
                  </a:extLst>
                </a:gridCol>
                <a:gridCol w="3247027">
                  <a:extLst>
                    <a:ext uri="{9D8B030D-6E8A-4147-A177-3AD203B41FA5}">
                      <a16:colId xmlns:a16="http://schemas.microsoft.com/office/drawing/2014/main" val="2948860139"/>
                    </a:ext>
                  </a:extLst>
                </a:gridCol>
                <a:gridCol w="1935524">
                  <a:extLst>
                    <a:ext uri="{9D8B030D-6E8A-4147-A177-3AD203B41FA5}">
                      <a16:colId xmlns:a16="http://schemas.microsoft.com/office/drawing/2014/main" val="35907357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 п\п</a:t>
                      </a:r>
                      <a:r>
                        <a:rPr lang="ru-RU" sz="1600" b="0" dirty="0">
                          <a:effectLst/>
                          <a:latin typeface="+mn-lt"/>
                        </a:rPr>
                        <a:t> 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профессий рабочих, должностей служащих, по которым осуществляется профессиональное обучение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Код в соответствии с Общероссийским классификатором профессий рабочих, должностей служащих и тарифных разрядов (при наличии)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Квалификационный разряд, класс, категория (при наличии)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0747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8002D6-EAC9-E3E9-D9A5-8949C1EC1C81}"/>
              </a:ext>
            </a:extLst>
          </p:cNvPr>
          <p:cNvSpPr txBox="1"/>
          <p:nvPr/>
        </p:nvSpPr>
        <p:spPr>
          <a:xfrm>
            <a:off x="478235" y="3512902"/>
            <a:ext cx="11204807" cy="94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ВАРИАНТ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Указание на класс</a:t>
            </a:r>
            <a:r>
              <a:rPr lang="ru-RU" dirty="0">
                <a:cs typeface="Times New Roman" panose="02020603050405020304" pitchFamily="18" charset="0"/>
              </a:rPr>
              <a:t>. Встречается семь раз. Например,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ru-RU" sz="1600" dirty="0">
              <a:effectLst/>
              <a:latin typeface="Museo Sans Cyrl 500" panose="0200000000000000000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B8A35CA-8F3B-51CA-B51E-EB0C73B2BF5B}"/>
              </a:ext>
            </a:extLst>
          </p:cNvPr>
          <p:cNvGraphicFramePr>
            <a:graphicFrameLocks noGrp="1"/>
          </p:cNvGraphicFramePr>
          <p:nvPr/>
        </p:nvGraphicFramePr>
        <p:xfrm>
          <a:off x="487372" y="5156936"/>
          <a:ext cx="11186531" cy="37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626">
                  <a:extLst>
                    <a:ext uri="{9D8B030D-6E8A-4147-A177-3AD203B41FA5}">
                      <a16:colId xmlns:a16="http://schemas.microsoft.com/office/drawing/2014/main" val="1546971380"/>
                    </a:ext>
                  </a:extLst>
                </a:gridCol>
                <a:gridCol w="5294376">
                  <a:extLst>
                    <a:ext uri="{9D8B030D-6E8A-4147-A177-3AD203B41FA5}">
                      <a16:colId xmlns:a16="http://schemas.microsoft.com/office/drawing/2014/main" val="3196435990"/>
                    </a:ext>
                  </a:extLst>
                </a:gridCol>
                <a:gridCol w="3341338">
                  <a:extLst>
                    <a:ext uri="{9D8B030D-6E8A-4147-A177-3AD203B41FA5}">
                      <a16:colId xmlns:a16="http://schemas.microsoft.com/office/drawing/2014/main" val="2655851197"/>
                    </a:ext>
                  </a:extLst>
                </a:gridCol>
                <a:gridCol w="1816191">
                  <a:extLst>
                    <a:ext uri="{9D8B030D-6E8A-4147-A177-3AD203B41FA5}">
                      <a16:colId xmlns:a16="http://schemas.microsoft.com/office/drawing/2014/main" val="3594235837"/>
                    </a:ext>
                  </a:extLst>
                </a:gridCol>
              </a:tblGrid>
              <a:tr h="3770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2995.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Оператор мобильной группы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класс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40654734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B34EDED-6C6C-DB5F-E929-54CC47769CB7}"/>
              </a:ext>
            </a:extLst>
          </p:cNvPr>
          <p:cNvGraphicFramePr>
            <a:graphicFrameLocks noGrp="1"/>
          </p:cNvGraphicFramePr>
          <p:nvPr/>
        </p:nvGraphicFramePr>
        <p:xfrm>
          <a:off x="478234" y="4617189"/>
          <a:ext cx="11186531" cy="37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626">
                  <a:extLst>
                    <a:ext uri="{9D8B030D-6E8A-4147-A177-3AD203B41FA5}">
                      <a16:colId xmlns:a16="http://schemas.microsoft.com/office/drawing/2014/main" val="1546971380"/>
                    </a:ext>
                  </a:extLst>
                </a:gridCol>
                <a:gridCol w="5294376">
                  <a:extLst>
                    <a:ext uri="{9D8B030D-6E8A-4147-A177-3AD203B41FA5}">
                      <a16:colId xmlns:a16="http://schemas.microsoft.com/office/drawing/2014/main" val="3196435990"/>
                    </a:ext>
                  </a:extLst>
                </a:gridCol>
                <a:gridCol w="3341338">
                  <a:extLst>
                    <a:ext uri="{9D8B030D-6E8A-4147-A177-3AD203B41FA5}">
                      <a16:colId xmlns:a16="http://schemas.microsoft.com/office/drawing/2014/main" val="2655851197"/>
                    </a:ext>
                  </a:extLst>
                </a:gridCol>
                <a:gridCol w="1816191">
                  <a:extLst>
                    <a:ext uri="{9D8B030D-6E8A-4147-A177-3AD203B41FA5}">
                      <a16:colId xmlns:a16="http://schemas.microsoft.com/office/drawing/2014/main" val="3594235837"/>
                    </a:ext>
                  </a:extLst>
                </a:gridCol>
              </a:tblGrid>
              <a:tr h="3770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2963.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Матрос 2-го класса службы добычи рыбы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класс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40654734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A277B6E-2111-40CF-5627-5A6A2B16A8AD}"/>
              </a:ext>
            </a:extLst>
          </p:cNvPr>
          <p:cNvGraphicFramePr>
            <a:graphicFrameLocks noGrp="1"/>
          </p:cNvGraphicFramePr>
          <p:nvPr/>
        </p:nvGraphicFramePr>
        <p:xfrm>
          <a:off x="502733" y="4043086"/>
          <a:ext cx="11186531" cy="37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626">
                  <a:extLst>
                    <a:ext uri="{9D8B030D-6E8A-4147-A177-3AD203B41FA5}">
                      <a16:colId xmlns:a16="http://schemas.microsoft.com/office/drawing/2014/main" val="1546971380"/>
                    </a:ext>
                  </a:extLst>
                </a:gridCol>
                <a:gridCol w="5294376">
                  <a:extLst>
                    <a:ext uri="{9D8B030D-6E8A-4147-A177-3AD203B41FA5}">
                      <a16:colId xmlns:a16="http://schemas.microsoft.com/office/drawing/2014/main" val="3196435990"/>
                    </a:ext>
                  </a:extLst>
                </a:gridCol>
                <a:gridCol w="3341338">
                  <a:extLst>
                    <a:ext uri="{9D8B030D-6E8A-4147-A177-3AD203B41FA5}">
                      <a16:colId xmlns:a16="http://schemas.microsoft.com/office/drawing/2014/main" val="2655851197"/>
                    </a:ext>
                  </a:extLst>
                </a:gridCol>
                <a:gridCol w="1816191">
                  <a:extLst>
                    <a:ext uri="{9D8B030D-6E8A-4147-A177-3AD203B41FA5}">
                      <a16:colId xmlns:a16="http://schemas.microsoft.com/office/drawing/2014/main" val="3594235837"/>
                    </a:ext>
                  </a:extLst>
                </a:gridCol>
              </a:tblGrid>
              <a:tr h="3770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1705.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Матрос-водолаз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12484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1-го класса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40654734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5DAF533-55BB-4A97-5C36-7F1A11D3E9F8}"/>
              </a:ext>
            </a:extLst>
          </p:cNvPr>
          <p:cNvGraphicFramePr>
            <a:graphicFrameLocks noGrp="1"/>
          </p:cNvGraphicFramePr>
          <p:nvPr/>
        </p:nvGraphicFramePr>
        <p:xfrm>
          <a:off x="478233" y="5696683"/>
          <a:ext cx="11186531" cy="635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626">
                  <a:extLst>
                    <a:ext uri="{9D8B030D-6E8A-4147-A177-3AD203B41FA5}">
                      <a16:colId xmlns:a16="http://schemas.microsoft.com/office/drawing/2014/main" val="1546971380"/>
                    </a:ext>
                  </a:extLst>
                </a:gridCol>
                <a:gridCol w="5294376">
                  <a:extLst>
                    <a:ext uri="{9D8B030D-6E8A-4147-A177-3AD203B41FA5}">
                      <a16:colId xmlns:a16="http://schemas.microsoft.com/office/drawing/2014/main" val="3196435990"/>
                    </a:ext>
                  </a:extLst>
                </a:gridCol>
                <a:gridCol w="3341338">
                  <a:extLst>
                    <a:ext uri="{9D8B030D-6E8A-4147-A177-3AD203B41FA5}">
                      <a16:colId xmlns:a16="http://schemas.microsoft.com/office/drawing/2014/main" val="2655851197"/>
                    </a:ext>
                  </a:extLst>
                </a:gridCol>
                <a:gridCol w="1816191">
                  <a:extLst>
                    <a:ext uri="{9D8B030D-6E8A-4147-A177-3AD203B41FA5}">
                      <a16:colId xmlns:a16="http://schemas.microsoft.com/office/drawing/2014/main" val="3594235837"/>
                    </a:ext>
                  </a:extLst>
                </a:gridCol>
              </a:tblGrid>
              <a:tr h="3770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3001.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Почтальон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1 - 3 класс, без класса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40654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632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4C0623-5FD3-4F99-B04B-31D26A6B9D7C}"/>
              </a:ext>
            </a:extLst>
          </p:cNvPr>
          <p:cNvSpPr/>
          <p:nvPr/>
        </p:nvSpPr>
        <p:spPr>
          <a:xfrm>
            <a:off x="490682" y="1160136"/>
            <a:ext cx="11210635" cy="948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72">
              <a:latin typeface="Raleway" panose="020B0503030101060003" pitchFamily="34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39822A-ACB3-4099-98E4-E7E6508E6952}"/>
              </a:ext>
            </a:extLst>
          </p:cNvPr>
          <p:cNvSpPr/>
          <p:nvPr/>
        </p:nvSpPr>
        <p:spPr>
          <a:xfrm>
            <a:off x="1929046" y="1278480"/>
            <a:ext cx="8824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latin typeface="Raleway" panose="020B0503030101060003" pitchFamily="34" charset="-52"/>
                <a:cs typeface="Arial" panose="020B0604020202020204" pitchFamily="34" charset="0"/>
              </a:rPr>
              <a:t>Содержащие ячейки «Квалификационный разряд, … ». Варианты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1107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Содержание перечня профессий рабочих, должностей служащих, по которым осуществляется профессиональное обучение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26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D417FB7-0258-D555-745A-57244A4346FA}"/>
              </a:ext>
            </a:extLst>
          </p:cNvPr>
          <p:cNvGraphicFramePr>
            <a:graphicFrameLocks noGrp="1"/>
          </p:cNvGraphicFramePr>
          <p:nvPr/>
        </p:nvGraphicFramePr>
        <p:xfrm>
          <a:off x="490682" y="2227337"/>
          <a:ext cx="11210634" cy="1410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681">
                  <a:extLst>
                    <a:ext uri="{9D8B030D-6E8A-4147-A177-3AD203B41FA5}">
                      <a16:colId xmlns:a16="http://schemas.microsoft.com/office/drawing/2014/main" val="4110944041"/>
                    </a:ext>
                  </a:extLst>
                </a:gridCol>
                <a:gridCol w="5356402">
                  <a:extLst>
                    <a:ext uri="{9D8B030D-6E8A-4147-A177-3AD203B41FA5}">
                      <a16:colId xmlns:a16="http://schemas.microsoft.com/office/drawing/2014/main" val="972544833"/>
                    </a:ext>
                  </a:extLst>
                </a:gridCol>
                <a:gridCol w="3247027">
                  <a:extLst>
                    <a:ext uri="{9D8B030D-6E8A-4147-A177-3AD203B41FA5}">
                      <a16:colId xmlns:a16="http://schemas.microsoft.com/office/drawing/2014/main" val="2948860139"/>
                    </a:ext>
                  </a:extLst>
                </a:gridCol>
                <a:gridCol w="1935524">
                  <a:extLst>
                    <a:ext uri="{9D8B030D-6E8A-4147-A177-3AD203B41FA5}">
                      <a16:colId xmlns:a16="http://schemas.microsoft.com/office/drawing/2014/main" val="35907357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 п\п</a:t>
                      </a:r>
                      <a:r>
                        <a:rPr lang="ru-RU" sz="1600" b="0" dirty="0">
                          <a:effectLst/>
                          <a:latin typeface="+mn-lt"/>
                        </a:rPr>
                        <a:t> 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профессий рабочих, должностей служащих, по которым осуществляется профессиональное обучение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Код в соответствии с Общероссийским классификатором профессий рабочих, должностей служащих и тарифных разрядов (при наличии)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Квалификационный разряд, класс, категория (при наличии)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0747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8002D6-EAC9-E3E9-D9A5-8949C1EC1C81}"/>
              </a:ext>
            </a:extLst>
          </p:cNvPr>
          <p:cNvSpPr txBox="1"/>
          <p:nvPr/>
        </p:nvSpPr>
        <p:spPr>
          <a:xfrm>
            <a:off x="478235" y="3512902"/>
            <a:ext cx="11204807" cy="94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ВАРИАНТ 7.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Указание на к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атегорию</a:t>
            </a:r>
            <a:r>
              <a:rPr lang="ru-RU" dirty="0">
                <a:cs typeface="Times New Roman" panose="02020603050405020304" pitchFamily="18" charset="0"/>
              </a:rPr>
              <a:t>. Встречается два раза.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ru-RU" sz="1600" dirty="0">
              <a:effectLst/>
              <a:latin typeface="Museo Sans Cyrl 500" panose="0200000000000000000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B8A35CA-8F3B-51CA-B51E-EB0C73B2BF5B}"/>
              </a:ext>
            </a:extLst>
          </p:cNvPr>
          <p:cNvGraphicFramePr>
            <a:graphicFrameLocks noGrp="1"/>
          </p:cNvGraphicFramePr>
          <p:nvPr/>
        </p:nvGraphicFramePr>
        <p:xfrm>
          <a:off x="487372" y="5156936"/>
          <a:ext cx="11186531" cy="37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626">
                  <a:extLst>
                    <a:ext uri="{9D8B030D-6E8A-4147-A177-3AD203B41FA5}">
                      <a16:colId xmlns:a16="http://schemas.microsoft.com/office/drawing/2014/main" val="1546971380"/>
                    </a:ext>
                  </a:extLst>
                </a:gridCol>
                <a:gridCol w="5294376">
                  <a:extLst>
                    <a:ext uri="{9D8B030D-6E8A-4147-A177-3AD203B41FA5}">
                      <a16:colId xmlns:a16="http://schemas.microsoft.com/office/drawing/2014/main" val="3196435990"/>
                    </a:ext>
                  </a:extLst>
                </a:gridCol>
                <a:gridCol w="3341338">
                  <a:extLst>
                    <a:ext uri="{9D8B030D-6E8A-4147-A177-3AD203B41FA5}">
                      <a16:colId xmlns:a16="http://schemas.microsoft.com/office/drawing/2014/main" val="2655851197"/>
                    </a:ext>
                  </a:extLst>
                </a:gridCol>
                <a:gridCol w="1816191">
                  <a:extLst>
                    <a:ext uri="{9D8B030D-6E8A-4147-A177-3AD203B41FA5}">
                      <a16:colId xmlns:a16="http://schemas.microsoft.com/office/drawing/2014/main" val="3594235837"/>
                    </a:ext>
                  </a:extLst>
                </a:gridCol>
              </a:tblGrid>
              <a:tr h="3770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5022.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Таксировщик перевозочных документов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26910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 категории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40654734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810AFAC-E1E9-6BC1-A0B8-34937E4622DF}"/>
              </a:ext>
            </a:extLst>
          </p:cNvPr>
          <p:cNvGraphicFramePr>
            <a:graphicFrameLocks noGrp="1"/>
          </p:cNvGraphicFramePr>
          <p:nvPr/>
        </p:nvGraphicFramePr>
        <p:xfrm>
          <a:off x="514785" y="4617189"/>
          <a:ext cx="11186531" cy="37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626">
                  <a:extLst>
                    <a:ext uri="{9D8B030D-6E8A-4147-A177-3AD203B41FA5}">
                      <a16:colId xmlns:a16="http://schemas.microsoft.com/office/drawing/2014/main" val="1546971380"/>
                    </a:ext>
                  </a:extLst>
                </a:gridCol>
                <a:gridCol w="5294376">
                  <a:extLst>
                    <a:ext uri="{9D8B030D-6E8A-4147-A177-3AD203B41FA5}">
                      <a16:colId xmlns:a16="http://schemas.microsoft.com/office/drawing/2014/main" val="3196435990"/>
                    </a:ext>
                  </a:extLst>
                </a:gridCol>
                <a:gridCol w="3341338">
                  <a:extLst>
                    <a:ext uri="{9D8B030D-6E8A-4147-A177-3AD203B41FA5}">
                      <a16:colId xmlns:a16="http://schemas.microsoft.com/office/drawing/2014/main" val="2655851197"/>
                    </a:ext>
                  </a:extLst>
                </a:gridCol>
                <a:gridCol w="1816191">
                  <a:extLst>
                    <a:ext uri="{9D8B030D-6E8A-4147-A177-3AD203B41FA5}">
                      <a16:colId xmlns:a16="http://schemas.microsoft.com/office/drawing/2014/main" val="3594235837"/>
                    </a:ext>
                  </a:extLst>
                </a:gridCol>
              </a:tblGrid>
              <a:tr h="3770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4948.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Машинистка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24031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II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40654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682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4C0623-5FD3-4F99-B04B-31D26A6B9D7C}"/>
              </a:ext>
            </a:extLst>
          </p:cNvPr>
          <p:cNvSpPr/>
          <p:nvPr/>
        </p:nvSpPr>
        <p:spPr>
          <a:xfrm>
            <a:off x="490682" y="1160136"/>
            <a:ext cx="11210635" cy="948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72">
              <a:latin typeface="Raleway" panose="020B0503030101060003" pitchFamily="34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39822A-ACB3-4099-98E4-E7E6508E6952}"/>
              </a:ext>
            </a:extLst>
          </p:cNvPr>
          <p:cNvSpPr/>
          <p:nvPr/>
        </p:nvSpPr>
        <p:spPr>
          <a:xfrm>
            <a:off x="1929046" y="1278480"/>
            <a:ext cx="8824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latin typeface="Raleway" panose="020B0503030101060003" pitchFamily="34" charset="-52"/>
                <a:cs typeface="Arial" panose="020B0604020202020204" pitchFamily="34" charset="0"/>
              </a:rPr>
              <a:t>Содержащие ячейки «Квалификационный разряд, … ». Варианты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1107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Содержание перечня профессий рабочих, должностей служащих, по которым осуществляется профессиональное обучение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27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D417FB7-0258-D555-745A-57244A4346FA}"/>
              </a:ext>
            </a:extLst>
          </p:cNvPr>
          <p:cNvGraphicFramePr>
            <a:graphicFrameLocks noGrp="1"/>
          </p:cNvGraphicFramePr>
          <p:nvPr/>
        </p:nvGraphicFramePr>
        <p:xfrm>
          <a:off x="490682" y="2227337"/>
          <a:ext cx="11210634" cy="1410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681">
                  <a:extLst>
                    <a:ext uri="{9D8B030D-6E8A-4147-A177-3AD203B41FA5}">
                      <a16:colId xmlns:a16="http://schemas.microsoft.com/office/drawing/2014/main" val="4110944041"/>
                    </a:ext>
                  </a:extLst>
                </a:gridCol>
                <a:gridCol w="5356402">
                  <a:extLst>
                    <a:ext uri="{9D8B030D-6E8A-4147-A177-3AD203B41FA5}">
                      <a16:colId xmlns:a16="http://schemas.microsoft.com/office/drawing/2014/main" val="972544833"/>
                    </a:ext>
                  </a:extLst>
                </a:gridCol>
                <a:gridCol w="3247027">
                  <a:extLst>
                    <a:ext uri="{9D8B030D-6E8A-4147-A177-3AD203B41FA5}">
                      <a16:colId xmlns:a16="http://schemas.microsoft.com/office/drawing/2014/main" val="2948860139"/>
                    </a:ext>
                  </a:extLst>
                </a:gridCol>
                <a:gridCol w="1935524">
                  <a:extLst>
                    <a:ext uri="{9D8B030D-6E8A-4147-A177-3AD203B41FA5}">
                      <a16:colId xmlns:a16="http://schemas.microsoft.com/office/drawing/2014/main" val="35907357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 п\п</a:t>
                      </a:r>
                      <a:r>
                        <a:rPr lang="ru-RU" sz="1600" b="0" dirty="0">
                          <a:effectLst/>
                          <a:latin typeface="+mn-lt"/>
                        </a:rPr>
                        <a:t> 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профессий рабочих, должностей служащих, по которым осуществляется профессиональное обучение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Код в соответствии с Общероссийским классификатором профессий рабочих, должностей служащих и тарифных разрядов (при наличии)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Квалификационный разряд, класс, категория (при наличии)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0747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8002D6-EAC9-E3E9-D9A5-8949C1EC1C81}"/>
              </a:ext>
            </a:extLst>
          </p:cNvPr>
          <p:cNvSpPr txBox="1"/>
          <p:nvPr/>
        </p:nvSpPr>
        <p:spPr>
          <a:xfrm>
            <a:off x="478235" y="3512902"/>
            <a:ext cx="11204807" cy="94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ВАРИАНТ 8.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Обозначение отсутствует. Например,</a:t>
            </a:r>
            <a:endParaRPr lang="ru-RU" dirty="0"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ru-RU" sz="1600" dirty="0">
              <a:effectLst/>
              <a:latin typeface="Museo Sans Cyrl 500" panose="0200000000000000000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810AFAC-E1E9-6BC1-A0B8-34937E4622DF}"/>
              </a:ext>
            </a:extLst>
          </p:cNvPr>
          <p:cNvGraphicFramePr>
            <a:graphicFrameLocks noGrp="1"/>
          </p:cNvGraphicFramePr>
          <p:nvPr/>
        </p:nvGraphicFramePr>
        <p:xfrm>
          <a:off x="514785" y="4617189"/>
          <a:ext cx="11186531" cy="37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626">
                  <a:extLst>
                    <a:ext uri="{9D8B030D-6E8A-4147-A177-3AD203B41FA5}">
                      <a16:colId xmlns:a16="http://schemas.microsoft.com/office/drawing/2014/main" val="1546971380"/>
                    </a:ext>
                  </a:extLst>
                </a:gridCol>
                <a:gridCol w="5294376">
                  <a:extLst>
                    <a:ext uri="{9D8B030D-6E8A-4147-A177-3AD203B41FA5}">
                      <a16:colId xmlns:a16="http://schemas.microsoft.com/office/drawing/2014/main" val="3196435990"/>
                    </a:ext>
                  </a:extLst>
                </a:gridCol>
                <a:gridCol w="3341338">
                  <a:extLst>
                    <a:ext uri="{9D8B030D-6E8A-4147-A177-3AD203B41FA5}">
                      <a16:colId xmlns:a16="http://schemas.microsoft.com/office/drawing/2014/main" val="2655851197"/>
                    </a:ext>
                  </a:extLst>
                </a:gridCol>
                <a:gridCol w="1816191">
                  <a:extLst>
                    <a:ext uri="{9D8B030D-6E8A-4147-A177-3AD203B41FA5}">
                      <a16:colId xmlns:a16="http://schemas.microsoft.com/office/drawing/2014/main" val="3594235837"/>
                    </a:ext>
                  </a:extLst>
                </a:gridCol>
              </a:tblGrid>
              <a:tr h="3770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1280.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Егерь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11939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4065473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AB12E47-970E-9835-8D42-16EA30B8E10D}"/>
              </a:ext>
            </a:extLst>
          </p:cNvPr>
          <p:cNvSpPr txBox="1"/>
          <p:nvPr/>
        </p:nvSpPr>
        <p:spPr>
          <a:xfrm>
            <a:off x="490682" y="5368793"/>
            <a:ext cx="11204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Times New Roman" panose="02020603050405020304" pitchFamily="18" charset="0"/>
              </a:rPr>
              <a:t>Данная профессия в принципе не предусматривает присвоение квалификационных разрядов, категорий, классов 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4181797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4C0623-5FD3-4F99-B04B-31D26A6B9D7C}"/>
              </a:ext>
            </a:extLst>
          </p:cNvPr>
          <p:cNvSpPr/>
          <p:nvPr/>
        </p:nvSpPr>
        <p:spPr>
          <a:xfrm>
            <a:off x="490682" y="1160136"/>
            <a:ext cx="11210635" cy="948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72">
              <a:latin typeface="Raleway" panose="020B0503030101060003" pitchFamily="34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39822A-ACB3-4099-98E4-E7E6508E6952}"/>
              </a:ext>
            </a:extLst>
          </p:cNvPr>
          <p:cNvSpPr/>
          <p:nvPr/>
        </p:nvSpPr>
        <p:spPr>
          <a:xfrm>
            <a:off x="1929046" y="1278480"/>
            <a:ext cx="8824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latin typeface="Raleway" panose="020B0503030101060003" pitchFamily="34" charset="-52"/>
                <a:cs typeface="Arial" panose="020B0604020202020204" pitchFamily="34" charset="0"/>
              </a:rPr>
              <a:t>Содержащие ячейки «Квалификационный разряд, … ». Варианты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1107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Содержание перечня профессий рабочих, должностей служащих, по которым осуществляется профессиональное обучение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28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D417FB7-0258-D555-745A-57244A4346FA}"/>
              </a:ext>
            </a:extLst>
          </p:cNvPr>
          <p:cNvGraphicFramePr>
            <a:graphicFrameLocks noGrp="1"/>
          </p:cNvGraphicFramePr>
          <p:nvPr/>
        </p:nvGraphicFramePr>
        <p:xfrm>
          <a:off x="490682" y="2227337"/>
          <a:ext cx="11210634" cy="1410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681">
                  <a:extLst>
                    <a:ext uri="{9D8B030D-6E8A-4147-A177-3AD203B41FA5}">
                      <a16:colId xmlns:a16="http://schemas.microsoft.com/office/drawing/2014/main" val="4110944041"/>
                    </a:ext>
                  </a:extLst>
                </a:gridCol>
                <a:gridCol w="5356402">
                  <a:extLst>
                    <a:ext uri="{9D8B030D-6E8A-4147-A177-3AD203B41FA5}">
                      <a16:colId xmlns:a16="http://schemas.microsoft.com/office/drawing/2014/main" val="972544833"/>
                    </a:ext>
                  </a:extLst>
                </a:gridCol>
                <a:gridCol w="3247027">
                  <a:extLst>
                    <a:ext uri="{9D8B030D-6E8A-4147-A177-3AD203B41FA5}">
                      <a16:colId xmlns:a16="http://schemas.microsoft.com/office/drawing/2014/main" val="2948860139"/>
                    </a:ext>
                  </a:extLst>
                </a:gridCol>
                <a:gridCol w="1935524">
                  <a:extLst>
                    <a:ext uri="{9D8B030D-6E8A-4147-A177-3AD203B41FA5}">
                      <a16:colId xmlns:a16="http://schemas.microsoft.com/office/drawing/2014/main" val="35907357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 п\п</a:t>
                      </a:r>
                      <a:r>
                        <a:rPr lang="ru-RU" sz="1600" b="0" dirty="0">
                          <a:effectLst/>
                          <a:latin typeface="+mn-lt"/>
                        </a:rPr>
                        <a:t> 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профессий рабочих, должностей служащих, по которым осуществляется профессиональное обучение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Код в соответствии с Общероссийским классификатором профессий рабочих, должностей служащих и тарифных разрядов (при наличии)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Квалификационный разряд, класс, категория (при наличии)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0747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8002D6-EAC9-E3E9-D9A5-8949C1EC1C81}"/>
              </a:ext>
            </a:extLst>
          </p:cNvPr>
          <p:cNvSpPr txBox="1"/>
          <p:nvPr/>
        </p:nvSpPr>
        <p:spPr>
          <a:xfrm>
            <a:off x="478235" y="3512902"/>
            <a:ext cx="11204807" cy="94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ВАРИАНТ 8.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Обозначение отсутствует. Например,</a:t>
            </a:r>
            <a:endParaRPr lang="ru-RU" dirty="0"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ru-RU" sz="1600" dirty="0">
              <a:effectLst/>
              <a:latin typeface="Museo Sans Cyrl 500" panose="0200000000000000000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810AFAC-E1E9-6BC1-A0B8-34937E4622DF}"/>
              </a:ext>
            </a:extLst>
          </p:cNvPr>
          <p:cNvGraphicFramePr>
            <a:graphicFrameLocks noGrp="1"/>
          </p:cNvGraphicFramePr>
          <p:nvPr/>
        </p:nvGraphicFramePr>
        <p:xfrm>
          <a:off x="527233" y="4043086"/>
          <a:ext cx="11186531" cy="37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626">
                  <a:extLst>
                    <a:ext uri="{9D8B030D-6E8A-4147-A177-3AD203B41FA5}">
                      <a16:colId xmlns:a16="http://schemas.microsoft.com/office/drawing/2014/main" val="1546971380"/>
                    </a:ext>
                  </a:extLst>
                </a:gridCol>
                <a:gridCol w="5294376">
                  <a:extLst>
                    <a:ext uri="{9D8B030D-6E8A-4147-A177-3AD203B41FA5}">
                      <a16:colId xmlns:a16="http://schemas.microsoft.com/office/drawing/2014/main" val="3196435990"/>
                    </a:ext>
                  </a:extLst>
                </a:gridCol>
                <a:gridCol w="3341338">
                  <a:extLst>
                    <a:ext uri="{9D8B030D-6E8A-4147-A177-3AD203B41FA5}">
                      <a16:colId xmlns:a16="http://schemas.microsoft.com/office/drawing/2014/main" val="2655851197"/>
                    </a:ext>
                  </a:extLst>
                </a:gridCol>
                <a:gridCol w="1816191">
                  <a:extLst>
                    <a:ext uri="{9D8B030D-6E8A-4147-A177-3AD203B41FA5}">
                      <a16:colId xmlns:a16="http://schemas.microsoft.com/office/drawing/2014/main" val="3594235837"/>
                    </a:ext>
                  </a:extLst>
                </a:gridCol>
              </a:tblGrid>
              <a:tr h="3770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3426.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Сварщик термитной сварки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18350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4065473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AB12E47-970E-9835-8D42-16EA30B8E10D}"/>
              </a:ext>
            </a:extLst>
          </p:cNvPr>
          <p:cNvSpPr txBox="1"/>
          <p:nvPr/>
        </p:nvSpPr>
        <p:spPr>
          <a:xfrm>
            <a:off x="490682" y="5368793"/>
            <a:ext cx="112048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Times New Roman" panose="02020603050405020304" pitchFamily="18" charset="0"/>
              </a:rPr>
              <a:t>Однако в ЕТКС. Выпуск 2. Часть 1. Раздел: «Сварочные работы», утв. Постановлением Минтруда России от 15.11.1999 № 45 параграфы § 38 -41. СВАРЩИК ТЕРМИТНОЙ СВАРКИ (разряд 2-5) исключены приказом Минтруда России от 09.04.2018 № 215.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D5F21-DAF9-85F7-77D6-A597E88F51FF}"/>
              </a:ext>
            </a:extLst>
          </p:cNvPr>
          <p:cNvSpPr txBox="1"/>
          <p:nvPr/>
        </p:nvSpPr>
        <p:spPr>
          <a:xfrm>
            <a:off x="527232" y="4446746"/>
            <a:ext cx="11186531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cs typeface="Times New Roman" panose="02020603050405020304" pitchFamily="18" charset="0"/>
              </a:rPr>
              <a:t>В ОК 016-94 ему соответствует: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39FA169B-762E-7423-B827-7BEE2DF77948}"/>
              </a:ext>
            </a:extLst>
          </p:cNvPr>
          <p:cNvGraphicFramePr>
            <a:graphicFrameLocks noGrp="1"/>
          </p:cNvGraphicFramePr>
          <p:nvPr/>
        </p:nvGraphicFramePr>
        <p:xfrm>
          <a:off x="547664" y="4927145"/>
          <a:ext cx="11065948" cy="274320"/>
        </p:xfrm>
        <a:graphic>
          <a:graphicData uri="http://schemas.openxmlformats.org/drawingml/2006/table">
            <a:tbl>
              <a:tblPr/>
              <a:tblGrid>
                <a:gridCol w="1043210">
                  <a:extLst>
                    <a:ext uri="{9D8B030D-6E8A-4147-A177-3AD203B41FA5}">
                      <a16:colId xmlns:a16="http://schemas.microsoft.com/office/drawing/2014/main" val="1058310926"/>
                    </a:ext>
                  </a:extLst>
                </a:gridCol>
                <a:gridCol w="726285">
                  <a:extLst>
                    <a:ext uri="{9D8B030D-6E8A-4147-A177-3AD203B41FA5}">
                      <a16:colId xmlns:a16="http://schemas.microsoft.com/office/drawing/2014/main" val="2183793221"/>
                    </a:ext>
                  </a:extLst>
                </a:gridCol>
                <a:gridCol w="5955540">
                  <a:extLst>
                    <a:ext uri="{9D8B030D-6E8A-4147-A177-3AD203B41FA5}">
                      <a16:colId xmlns:a16="http://schemas.microsoft.com/office/drawing/2014/main" val="428740898"/>
                    </a:ext>
                  </a:extLst>
                </a:gridCol>
                <a:gridCol w="1307314">
                  <a:extLst>
                    <a:ext uri="{9D8B030D-6E8A-4147-A177-3AD203B41FA5}">
                      <a16:colId xmlns:a16="http://schemas.microsoft.com/office/drawing/2014/main" val="3380546413"/>
                    </a:ext>
                  </a:extLst>
                </a:gridCol>
                <a:gridCol w="1162057">
                  <a:extLst>
                    <a:ext uri="{9D8B030D-6E8A-4147-A177-3AD203B41FA5}">
                      <a16:colId xmlns:a16="http://schemas.microsoft.com/office/drawing/2014/main" val="3037786424"/>
                    </a:ext>
                  </a:extLst>
                </a:gridCol>
                <a:gridCol w="871542">
                  <a:extLst>
                    <a:ext uri="{9D8B030D-6E8A-4147-A177-3AD203B41FA5}">
                      <a16:colId xmlns:a16="http://schemas.microsoft.com/office/drawing/2014/main" val="3501158283"/>
                    </a:ext>
                  </a:extLst>
                </a:gridCol>
              </a:tblGrid>
              <a:tr h="87276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effectLst/>
                        </a:rPr>
                        <a:t>18350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effectLst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effectLst/>
                        </a:rPr>
                        <a:t>Сварщик термитной сварки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effectLst/>
                        </a:rPr>
                        <a:t>2 - 5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effectLst/>
                        </a:rPr>
                        <a:t>02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7212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9988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630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4C0623-5FD3-4F99-B04B-31D26A6B9D7C}"/>
              </a:ext>
            </a:extLst>
          </p:cNvPr>
          <p:cNvSpPr/>
          <p:nvPr/>
        </p:nvSpPr>
        <p:spPr>
          <a:xfrm>
            <a:off x="490682" y="1160136"/>
            <a:ext cx="11210635" cy="948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72">
              <a:latin typeface="Raleway" panose="020B0503030101060003" pitchFamily="34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39822A-ACB3-4099-98E4-E7E6508E6952}"/>
              </a:ext>
            </a:extLst>
          </p:cNvPr>
          <p:cNvSpPr/>
          <p:nvPr/>
        </p:nvSpPr>
        <p:spPr>
          <a:xfrm>
            <a:off x="1929046" y="1278480"/>
            <a:ext cx="8824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latin typeface="Raleway" panose="020B0503030101060003" pitchFamily="34" charset="-52"/>
                <a:cs typeface="Arial" panose="020B0604020202020204" pitchFamily="34" charset="0"/>
              </a:rPr>
              <a:t>Содержащие ячейки «Квалификационный разряд, … ». Варианты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1107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Содержание перечня профессий рабочих, должностей служащих, по которым осуществляется профессиональное обучение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29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D417FB7-0258-D555-745A-57244A4346FA}"/>
              </a:ext>
            </a:extLst>
          </p:cNvPr>
          <p:cNvGraphicFramePr>
            <a:graphicFrameLocks noGrp="1"/>
          </p:cNvGraphicFramePr>
          <p:nvPr/>
        </p:nvGraphicFramePr>
        <p:xfrm>
          <a:off x="490682" y="2227337"/>
          <a:ext cx="11210634" cy="1410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681">
                  <a:extLst>
                    <a:ext uri="{9D8B030D-6E8A-4147-A177-3AD203B41FA5}">
                      <a16:colId xmlns:a16="http://schemas.microsoft.com/office/drawing/2014/main" val="4110944041"/>
                    </a:ext>
                  </a:extLst>
                </a:gridCol>
                <a:gridCol w="5356402">
                  <a:extLst>
                    <a:ext uri="{9D8B030D-6E8A-4147-A177-3AD203B41FA5}">
                      <a16:colId xmlns:a16="http://schemas.microsoft.com/office/drawing/2014/main" val="972544833"/>
                    </a:ext>
                  </a:extLst>
                </a:gridCol>
                <a:gridCol w="3247027">
                  <a:extLst>
                    <a:ext uri="{9D8B030D-6E8A-4147-A177-3AD203B41FA5}">
                      <a16:colId xmlns:a16="http://schemas.microsoft.com/office/drawing/2014/main" val="2948860139"/>
                    </a:ext>
                  </a:extLst>
                </a:gridCol>
                <a:gridCol w="1935524">
                  <a:extLst>
                    <a:ext uri="{9D8B030D-6E8A-4147-A177-3AD203B41FA5}">
                      <a16:colId xmlns:a16="http://schemas.microsoft.com/office/drawing/2014/main" val="35907357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 п\п</a:t>
                      </a:r>
                      <a:r>
                        <a:rPr lang="ru-RU" sz="1600" b="0" dirty="0">
                          <a:effectLst/>
                          <a:latin typeface="+mn-lt"/>
                        </a:rPr>
                        <a:t> 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профессий рабочих, должностей служащих, по которым осуществляется профессиональное обучение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Код в соответствии с Общероссийским классификатором профессий рабочих, должностей служащих и тарифных разрядов (при наличии)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Квалификационный разряд, класс, категория (при наличии)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0747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8002D6-EAC9-E3E9-D9A5-8949C1EC1C81}"/>
              </a:ext>
            </a:extLst>
          </p:cNvPr>
          <p:cNvSpPr txBox="1"/>
          <p:nvPr/>
        </p:nvSpPr>
        <p:spPr>
          <a:xfrm>
            <a:off x="478235" y="3512902"/>
            <a:ext cx="11204807" cy="94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ВАРИАНТ 8.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Обозначение отсутствует, так как профессия (должность) является новой. Например,</a:t>
            </a:r>
            <a:endParaRPr lang="ru-RU" dirty="0"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ru-RU" sz="1600" dirty="0">
              <a:effectLst/>
              <a:latin typeface="Museo Sans Cyrl 500" panose="0200000000000000000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810AFAC-E1E9-6BC1-A0B8-34937E4622DF}"/>
              </a:ext>
            </a:extLst>
          </p:cNvPr>
          <p:cNvGraphicFramePr>
            <a:graphicFrameLocks noGrp="1"/>
          </p:cNvGraphicFramePr>
          <p:nvPr/>
        </p:nvGraphicFramePr>
        <p:xfrm>
          <a:off x="572162" y="4294023"/>
          <a:ext cx="11186531" cy="37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626">
                  <a:extLst>
                    <a:ext uri="{9D8B030D-6E8A-4147-A177-3AD203B41FA5}">
                      <a16:colId xmlns:a16="http://schemas.microsoft.com/office/drawing/2014/main" val="1546971380"/>
                    </a:ext>
                  </a:extLst>
                </a:gridCol>
                <a:gridCol w="5294376">
                  <a:extLst>
                    <a:ext uri="{9D8B030D-6E8A-4147-A177-3AD203B41FA5}">
                      <a16:colId xmlns:a16="http://schemas.microsoft.com/office/drawing/2014/main" val="3196435990"/>
                    </a:ext>
                  </a:extLst>
                </a:gridCol>
                <a:gridCol w="3341338">
                  <a:extLst>
                    <a:ext uri="{9D8B030D-6E8A-4147-A177-3AD203B41FA5}">
                      <a16:colId xmlns:a16="http://schemas.microsoft.com/office/drawing/2014/main" val="2655851197"/>
                    </a:ext>
                  </a:extLst>
                </a:gridCol>
                <a:gridCol w="1816191">
                  <a:extLst>
                    <a:ext uri="{9D8B030D-6E8A-4147-A177-3AD203B41FA5}">
                      <a16:colId xmlns:a16="http://schemas.microsoft.com/office/drawing/2014/main" val="3594235837"/>
                    </a:ext>
                  </a:extLst>
                </a:gridCol>
              </a:tblGrid>
              <a:tr h="3770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3131.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Инструктор-проводник по пешеходному туризму и трекингу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4065473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AB12E47-970E-9835-8D42-16EA30B8E10D}"/>
              </a:ext>
            </a:extLst>
          </p:cNvPr>
          <p:cNvSpPr txBox="1"/>
          <p:nvPr/>
        </p:nvSpPr>
        <p:spPr>
          <a:xfrm>
            <a:off x="490682" y="5368793"/>
            <a:ext cx="11204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Times New Roman" panose="02020603050405020304" pitchFamily="18" charset="0"/>
              </a:rPr>
              <a:t>Как правило, в таком случае присвоение квалификационных разрядов, категорий, классов квалификации не предусматривается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32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4C0623-5FD3-4F99-B04B-31D26A6B9D7C}"/>
              </a:ext>
            </a:extLst>
          </p:cNvPr>
          <p:cNvSpPr/>
          <p:nvPr/>
        </p:nvSpPr>
        <p:spPr>
          <a:xfrm>
            <a:off x="490682" y="1160137"/>
            <a:ext cx="11210635" cy="698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72">
              <a:latin typeface="Raleway" panose="020B0503030101060003" pitchFamily="34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39822A-ACB3-4099-98E4-E7E6508E6952}"/>
              </a:ext>
            </a:extLst>
          </p:cNvPr>
          <p:cNvSpPr/>
          <p:nvPr/>
        </p:nvSpPr>
        <p:spPr>
          <a:xfrm>
            <a:off x="1929046" y="1278480"/>
            <a:ext cx="8477594" cy="514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72" b="1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Пункт 13 статьи 2 Федерального закона от 29.12.2012 № 273-ФЗ «Об образовании в Российской Федерации»</a:t>
            </a:r>
            <a:endParaRPr lang="ru-RU" altLang="ru-RU" sz="1372" b="1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F0345-3D84-4111-A384-80E0F5AAA7E5}"/>
              </a:ext>
            </a:extLst>
          </p:cNvPr>
          <p:cNvSpPr txBox="1"/>
          <p:nvPr/>
        </p:nvSpPr>
        <p:spPr>
          <a:xfrm>
            <a:off x="2065029" y="2228671"/>
            <a:ext cx="8941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effectLst/>
              </a:rPr>
              <a:t>ПРОФЕССИОНАЛЬНОЕ ОБУЧЕНИЕ </a:t>
            </a:r>
            <a:r>
              <a:rPr lang="ru-RU" b="0" dirty="0">
                <a:effectLst/>
              </a:rPr>
              <a:t>– вид образования, который направлен на приобретение обучающимися знаний, умений, навыков и формирование компетенции, необходимых для выполнения определенных трудовых, служебных функций (определенных видов трудовой, служебной деятельности, профессий)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950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Понятие профессионального обучения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3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431EE7-7DD0-D11A-2684-2FE501546155}"/>
              </a:ext>
            </a:extLst>
          </p:cNvPr>
          <p:cNvSpPr/>
          <p:nvPr/>
        </p:nvSpPr>
        <p:spPr>
          <a:xfrm>
            <a:off x="562525" y="3525385"/>
            <a:ext cx="11210635" cy="698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72">
              <a:latin typeface="Raleway" panose="020B0503030101060003" pitchFamily="34" charset="-52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963514-6E68-1F31-418A-B43AAB0F24B0}"/>
              </a:ext>
            </a:extLst>
          </p:cNvPr>
          <p:cNvSpPr/>
          <p:nvPr/>
        </p:nvSpPr>
        <p:spPr>
          <a:xfrm>
            <a:off x="1929046" y="3617247"/>
            <a:ext cx="8477594" cy="514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72" b="1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Пункт 13 статьи 2 Федерального закона от 29.12.2012 № 273-ФЗ «Об образовании в Российской Федерации»</a:t>
            </a:r>
            <a:endParaRPr lang="ru-RU" altLang="ru-RU" sz="1372" b="1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F8337E-DD4D-91FE-15F4-5350346E6DF6}"/>
              </a:ext>
            </a:extLst>
          </p:cNvPr>
          <p:cNvSpPr txBox="1"/>
          <p:nvPr/>
        </p:nvSpPr>
        <p:spPr>
          <a:xfrm>
            <a:off x="2065029" y="4315599"/>
            <a:ext cx="89413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0" dirty="0">
                <a:effectLst/>
              </a:rPr>
              <a:t>Профессиональное обучение направлено на приобретение лицами различного возраста профессиональной компетенции, в том числе для работы с конкретным оборудованием, технологиями, аппаратно-программными и иными профессиональными средствами, получение указанными лицами квалификации по профессии рабочего, должности служащего и присвоение им (при наличии) квалификационных разрядов, классов, категорий по профессии рабочего или должности служащего </a:t>
            </a:r>
            <a:r>
              <a:rPr lang="ru-RU" sz="1800" b="0" dirty="0">
                <a:solidFill>
                  <a:srgbClr val="FF0000"/>
                </a:solidFill>
                <a:effectLst/>
              </a:rPr>
              <a:t>без изменения уровня образования</a:t>
            </a:r>
            <a:r>
              <a:rPr lang="ru-RU" sz="1800" b="0" dirty="0"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10885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4C0623-5FD3-4F99-B04B-31D26A6B9D7C}"/>
              </a:ext>
            </a:extLst>
          </p:cNvPr>
          <p:cNvSpPr/>
          <p:nvPr/>
        </p:nvSpPr>
        <p:spPr>
          <a:xfrm>
            <a:off x="490682" y="1160136"/>
            <a:ext cx="11210635" cy="948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72">
              <a:latin typeface="Raleway" panose="020B0503030101060003" pitchFamily="34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39822A-ACB3-4099-98E4-E7E6508E6952}"/>
              </a:ext>
            </a:extLst>
          </p:cNvPr>
          <p:cNvSpPr/>
          <p:nvPr/>
        </p:nvSpPr>
        <p:spPr>
          <a:xfrm>
            <a:off x="1929046" y="1278480"/>
            <a:ext cx="8824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latin typeface="Raleway" panose="020B0503030101060003" pitchFamily="34" charset="-52"/>
                <a:cs typeface="Arial" panose="020B0604020202020204" pitchFamily="34" charset="0"/>
              </a:rPr>
              <a:t>Содержащие ячейки «Квалификационный разряд, … ». Варианты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1107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Содержание перечня профессий рабочих, должностей служащих, по которым осуществляется профессиональное обучение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30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D417FB7-0258-D555-745A-57244A4346FA}"/>
              </a:ext>
            </a:extLst>
          </p:cNvPr>
          <p:cNvGraphicFramePr>
            <a:graphicFrameLocks noGrp="1"/>
          </p:cNvGraphicFramePr>
          <p:nvPr/>
        </p:nvGraphicFramePr>
        <p:xfrm>
          <a:off x="490682" y="2227337"/>
          <a:ext cx="11210634" cy="1410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681">
                  <a:extLst>
                    <a:ext uri="{9D8B030D-6E8A-4147-A177-3AD203B41FA5}">
                      <a16:colId xmlns:a16="http://schemas.microsoft.com/office/drawing/2014/main" val="4110944041"/>
                    </a:ext>
                  </a:extLst>
                </a:gridCol>
                <a:gridCol w="5356402">
                  <a:extLst>
                    <a:ext uri="{9D8B030D-6E8A-4147-A177-3AD203B41FA5}">
                      <a16:colId xmlns:a16="http://schemas.microsoft.com/office/drawing/2014/main" val="972544833"/>
                    </a:ext>
                  </a:extLst>
                </a:gridCol>
                <a:gridCol w="3247027">
                  <a:extLst>
                    <a:ext uri="{9D8B030D-6E8A-4147-A177-3AD203B41FA5}">
                      <a16:colId xmlns:a16="http://schemas.microsoft.com/office/drawing/2014/main" val="2948860139"/>
                    </a:ext>
                  </a:extLst>
                </a:gridCol>
                <a:gridCol w="1935524">
                  <a:extLst>
                    <a:ext uri="{9D8B030D-6E8A-4147-A177-3AD203B41FA5}">
                      <a16:colId xmlns:a16="http://schemas.microsoft.com/office/drawing/2014/main" val="35907357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 п\п</a:t>
                      </a:r>
                      <a:r>
                        <a:rPr lang="ru-RU" sz="1600" b="0" dirty="0">
                          <a:effectLst/>
                          <a:latin typeface="+mn-lt"/>
                        </a:rPr>
                        <a:t> 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профессий рабочих, должностей служащих, по которым осуществляется профессиональное обучение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Код в соответствии с Общероссийским классификатором профессий рабочих, должностей служащих и тарифных разрядов (при наличии)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Квалификационный разряд, класс, категория (при наличии)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0747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8002D6-EAC9-E3E9-D9A5-8949C1EC1C81}"/>
              </a:ext>
            </a:extLst>
          </p:cNvPr>
          <p:cNvSpPr txBox="1"/>
          <p:nvPr/>
        </p:nvSpPr>
        <p:spPr>
          <a:xfrm>
            <a:off x="478235" y="3512902"/>
            <a:ext cx="11204807" cy="94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ВАРИАНТ 8.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Обозначение отсутствует по неустановленным причинам. Например,</a:t>
            </a:r>
            <a:endParaRPr lang="ru-RU" dirty="0"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ru-RU" sz="1600" dirty="0">
              <a:effectLst/>
              <a:latin typeface="Museo Sans Cyrl 500" panose="0200000000000000000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810AFAC-E1E9-6BC1-A0B8-34937E4622DF}"/>
              </a:ext>
            </a:extLst>
          </p:cNvPr>
          <p:cNvGraphicFramePr>
            <a:graphicFrameLocks noGrp="1"/>
          </p:cNvGraphicFramePr>
          <p:nvPr/>
        </p:nvGraphicFramePr>
        <p:xfrm>
          <a:off x="527233" y="4043086"/>
          <a:ext cx="11186531" cy="37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626">
                  <a:extLst>
                    <a:ext uri="{9D8B030D-6E8A-4147-A177-3AD203B41FA5}">
                      <a16:colId xmlns:a16="http://schemas.microsoft.com/office/drawing/2014/main" val="1546971380"/>
                    </a:ext>
                  </a:extLst>
                </a:gridCol>
                <a:gridCol w="5294376">
                  <a:extLst>
                    <a:ext uri="{9D8B030D-6E8A-4147-A177-3AD203B41FA5}">
                      <a16:colId xmlns:a16="http://schemas.microsoft.com/office/drawing/2014/main" val="3196435990"/>
                    </a:ext>
                  </a:extLst>
                </a:gridCol>
                <a:gridCol w="3341338">
                  <a:extLst>
                    <a:ext uri="{9D8B030D-6E8A-4147-A177-3AD203B41FA5}">
                      <a16:colId xmlns:a16="http://schemas.microsoft.com/office/drawing/2014/main" val="2655851197"/>
                    </a:ext>
                  </a:extLst>
                </a:gridCol>
                <a:gridCol w="1816191">
                  <a:extLst>
                    <a:ext uri="{9D8B030D-6E8A-4147-A177-3AD203B41FA5}">
                      <a16:colId xmlns:a16="http://schemas.microsoft.com/office/drawing/2014/main" val="3594235837"/>
                    </a:ext>
                  </a:extLst>
                </a:gridCol>
              </a:tblGrid>
              <a:tr h="3770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4987.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Помощник воспитателя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16844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4065473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AB12E47-970E-9835-8D42-16EA30B8E10D}"/>
              </a:ext>
            </a:extLst>
          </p:cNvPr>
          <p:cNvSpPr txBox="1"/>
          <p:nvPr/>
        </p:nvSpPr>
        <p:spPr>
          <a:xfrm>
            <a:off x="490682" y="5368793"/>
            <a:ext cx="11204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Times New Roman" panose="02020603050405020304" pitchFamily="18" charset="0"/>
              </a:rPr>
              <a:t>Однако в Т</a:t>
            </a:r>
            <a:r>
              <a:rPr lang="ru-RU" dirty="0"/>
              <a:t>арифно-квалификационных характеристик по общеотраслевым профессиям рабочих, утвержденном постановлением Минтруда РФ от 10.11.1992 № 31, для помощника воспитателя предусмотрен 3-й разряд</a:t>
            </a:r>
          </a:p>
        </p:txBody>
      </p:sp>
    </p:spTree>
    <p:extLst>
      <p:ext uri="{BB962C8B-B14F-4D97-AF65-F5344CB8AC3E}">
        <p14:creationId xmlns:p14="http://schemas.microsoft.com/office/powerpoint/2010/main" val="2327945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8953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Нормативное регулирование профессионального обучения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31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9B68EE7F-70C2-F348-48DA-7C1DB62E5324}"/>
              </a:ext>
            </a:extLst>
          </p:cNvPr>
          <p:cNvGraphicFramePr>
            <a:graphicFrameLocks/>
          </p:cNvGraphicFramePr>
          <p:nvPr/>
        </p:nvGraphicFramePr>
        <p:xfrm>
          <a:off x="731520" y="1133858"/>
          <a:ext cx="10006663" cy="526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3574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8953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Программы профессионального обучения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32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5DC21E-129F-E011-2529-D3544D566C8A}"/>
              </a:ext>
            </a:extLst>
          </p:cNvPr>
          <p:cNvSpPr/>
          <p:nvPr/>
        </p:nvSpPr>
        <p:spPr>
          <a:xfrm>
            <a:off x="1301422" y="1904999"/>
            <a:ext cx="5724525" cy="2771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Программа профессионального обучения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8125CF-DE15-E547-F65F-798BC80EC375}"/>
              </a:ext>
            </a:extLst>
          </p:cNvPr>
          <p:cNvSpPr/>
          <p:nvPr/>
        </p:nvSpPr>
        <p:spPr>
          <a:xfrm>
            <a:off x="1301421" y="4676775"/>
            <a:ext cx="5724525" cy="1323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Основа: Профессиональный стандарт / Квалификационные требования</a:t>
            </a:r>
          </a:p>
        </p:txBody>
      </p:sp>
      <p:sp>
        <p:nvSpPr>
          <p:cNvPr id="5" name="Выноска: стрелка влево 4">
            <a:extLst>
              <a:ext uri="{FF2B5EF4-FFF2-40B4-BE49-F238E27FC236}">
                <a16:creationId xmlns:a16="http://schemas.microsoft.com/office/drawing/2014/main" id="{73D894BD-C2B5-C7C8-E3A1-19BD8321035F}"/>
              </a:ext>
            </a:extLst>
          </p:cNvPr>
          <p:cNvSpPr/>
          <p:nvPr/>
        </p:nvSpPr>
        <p:spPr>
          <a:xfrm>
            <a:off x="7025947" y="1905000"/>
            <a:ext cx="4575503" cy="3676650"/>
          </a:xfrm>
          <a:prstGeom prst="leftArrowCallout">
            <a:avLst/>
          </a:prstGeom>
          <a:solidFill>
            <a:srgbClr val="3C3D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Типовые программы: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Международные автомобильные перевозки;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Авиация и ЖД;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Транспортная безопасность</a:t>
            </a:r>
          </a:p>
        </p:txBody>
      </p:sp>
    </p:spTree>
    <p:extLst>
      <p:ext uri="{BB962C8B-B14F-4D97-AF65-F5344CB8AC3E}">
        <p14:creationId xmlns:p14="http://schemas.microsoft.com/office/powerpoint/2010/main" val="2558664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4C0623-5FD3-4F99-B04B-31D26A6B9D7C}"/>
              </a:ext>
            </a:extLst>
          </p:cNvPr>
          <p:cNvSpPr/>
          <p:nvPr/>
        </p:nvSpPr>
        <p:spPr>
          <a:xfrm>
            <a:off x="490682" y="1160136"/>
            <a:ext cx="11210635" cy="948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72">
              <a:latin typeface="Raleway" panose="020B0503030101060003" pitchFamily="34" charset="-52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F320A83-33A2-44B2-A981-EB3441C6BB22}"/>
              </a:ext>
            </a:extLst>
          </p:cNvPr>
          <p:cNvSpPr/>
          <p:nvPr/>
        </p:nvSpPr>
        <p:spPr>
          <a:xfrm>
            <a:off x="694083" y="1251998"/>
            <a:ext cx="1091277" cy="514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72" b="1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Правовая рамка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39822A-ACB3-4099-98E4-E7E6508E6952}"/>
              </a:ext>
            </a:extLst>
          </p:cNvPr>
          <p:cNvSpPr/>
          <p:nvPr/>
        </p:nvSpPr>
        <p:spPr>
          <a:xfrm>
            <a:off x="1929046" y="1278480"/>
            <a:ext cx="8477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latin typeface="Raleway" panose="020B0503030101060003" pitchFamily="34" charset="-52"/>
                <a:cs typeface="Arial" panose="020B0604020202020204" pitchFamily="34" charset="0"/>
              </a:rPr>
              <a:t>Статья 74 Федерального закона от 29.12.2012 № 273-ФЗ «Об образовании в Российской Федерации»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F0345-3D84-4111-A384-80E0F5AAA7E5}"/>
              </a:ext>
            </a:extLst>
          </p:cNvPr>
          <p:cNvSpPr txBox="1"/>
          <p:nvPr/>
        </p:nvSpPr>
        <p:spPr>
          <a:xfrm>
            <a:off x="1929045" y="2163745"/>
            <a:ext cx="97722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/>
              <a:t>Квалификационный экзамен является формой итоговой аттестации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/>
              <a:t>На основе квалификационного экзамена присваиваются квалификационные разряды, классы, категории по соответствующим профессиям рабочих, должностям служащих (при наличии таких разрядов, классов, категорий)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/>
              <a:t>Включает в себя практическую квалификационную работу и проверку теоретических знаний в пределах квалификационных требований, указанных в квалификационных справочниках, и (или) профессиональных стандартов по соответствующим профессиям рабочих, должностям служащих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1107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Квалификационный экзамен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33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0BC17-0D0D-9B8A-9957-8633AFBA8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39240" y="3738915"/>
            <a:ext cx="4597076" cy="133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37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4C0623-5FD3-4F99-B04B-31D26A6B9D7C}"/>
              </a:ext>
            </a:extLst>
          </p:cNvPr>
          <p:cNvSpPr/>
          <p:nvPr/>
        </p:nvSpPr>
        <p:spPr>
          <a:xfrm>
            <a:off x="490682" y="1160136"/>
            <a:ext cx="11210635" cy="948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72">
              <a:latin typeface="Raleway" panose="020B0503030101060003" pitchFamily="34" charset="-52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F320A83-33A2-44B2-A981-EB3441C6BB22}"/>
              </a:ext>
            </a:extLst>
          </p:cNvPr>
          <p:cNvSpPr/>
          <p:nvPr/>
        </p:nvSpPr>
        <p:spPr>
          <a:xfrm>
            <a:off x="694083" y="1251998"/>
            <a:ext cx="1091277" cy="514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72" b="1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Правовая рамка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39822A-ACB3-4099-98E4-E7E6508E6952}"/>
              </a:ext>
            </a:extLst>
          </p:cNvPr>
          <p:cNvSpPr/>
          <p:nvPr/>
        </p:nvSpPr>
        <p:spPr>
          <a:xfrm>
            <a:off x="1929046" y="1278480"/>
            <a:ext cx="94826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latin typeface="Raleway" panose="020B0503030101060003" pitchFamily="34" charset="-52"/>
                <a:cs typeface="Arial" panose="020B0604020202020204" pitchFamily="34" charset="0"/>
              </a:rPr>
              <a:t>Пункт 19 Порядка организации и осуществления образовательной деятельности по основным программам профессионального обучения, утвержденного приказом  </a:t>
            </a:r>
            <a:r>
              <a:rPr lang="ru-RU" sz="1400" b="1" dirty="0" err="1">
                <a:latin typeface="Raleway" panose="020B0503030101060003" pitchFamily="34" charset="-52"/>
                <a:cs typeface="Arial" panose="020B0604020202020204" pitchFamily="34" charset="0"/>
              </a:rPr>
              <a:t>Минпросвещения</a:t>
            </a:r>
            <a:r>
              <a:rPr lang="ru-RU" sz="1400" b="1" dirty="0">
                <a:latin typeface="Raleway" panose="020B0503030101060003" pitchFamily="34" charset="-52"/>
                <a:cs typeface="Arial" panose="020B0604020202020204" pitchFamily="34" charset="0"/>
              </a:rPr>
              <a:t> России от 26.08.2020 № 438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F0345-3D84-4111-A384-80E0F5AAA7E5}"/>
              </a:ext>
            </a:extLst>
          </p:cNvPr>
          <p:cNvSpPr txBox="1"/>
          <p:nvPr/>
        </p:nvSpPr>
        <p:spPr>
          <a:xfrm>
            <a:off x="1929045" y="3078145"/>
            <a:ext cx="97722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0" dirty="0">
                <a:effectLst/>
              </a:rPr>
              <a:t>Лицо, успешно сдавшее квалификационный экзамен, получает квалификацию по профессии рабочего, должности служащего с присвоением (при наличии) квалификационного разряда, класса, категории по результатам профессионального обучения, что подтверждается документом о квалификации (свидетельством о профессии рабочего, должности служащего)</a:t>
            </a:r>
            <a:endParaRPr lang="ru-RU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1107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Квалификационный экзамен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34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0BC17-0D0D-9B8A-9957-8633AFBA8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39240" y="3738915"/>
            <a:ext cx="4597076" cy="133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86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48410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Допустимый диапазон квалификационных разрядов, классов, категорий, присваиваемых по результатам квалификационного экзамена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35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9A148A9-07F5-5583-E05A-AB9497AAC288}"/>
              </a:ext>
            </a:extLst>
          </p:cNvPr>
          <p:cNvGraphicFramePr/>
          <p:nvPr/>
        </p:nvGraphicFramePr>
        <p:xfrm>
          <a:off x="629540" y="719666"/>
          <a:ext cx="11084224" cy="575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D402D38-AF4D-07DA-B6C2-5C0FADA9A8C5}"/>
              </a:ext>
            </a:extLst>
          </p:cNvPr>
          <p:cNvGraphicFramePr>
            <a:graphicFrameLocks noGrp="1"/>
          </p:cNvGraphicFramePr>
          <p:nvPr/>
        </p:nvGraphicFramePr>
        <p:xfrm>
          <a:off x="629540" y="6279938"/>
          <a:ext cx="11186531" cy="37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626">
                  <a:extLst>
                    <a:ext uri="{9D8B030D-6E8A-4147-A177-3AD203B41FA5}">
                      <a16:colId xmlns:a16="http://schemas.microsoft.com/office/drawing/2014/main" val="1546971380"/>
                    </a:ext>
                  </a:extLst>
                </a:gridCol>
                <a:gridCol w="5294376">
                  <a:extLst>
                    <a:ext uri="{9D8B030D-6E8A-4147-A177-3AD203B41FA5}">
                      <a16:colId xmlns:a16="http://schemas.microsoft.com/office/drawing/2014/main" val="3196435990"/>
                    </a:ext>
                  </a:extLst>
                </a:gridCol>
                <a:gridCol w="3341338">
                  <a:extLst>
                    <a:ext uri="{9D8B030D-6E8A-4147-A177-3AD203B41FA5}">
                      <a16:colId xmlns:a16="http://schemas.microsoft.com/office/drawing/2014/main" val="2655851197"/>
                    </a:ext>
                  </a:extLst>
                </a:gridCol>
                <a:gridCol w="1816191">
                  <a:extLst>
                    <a:ext uri="{9D8B030D-6E8A-4147-A177-3AD203B41FA5}">
                      <a16:colId xmlns:a16="http://schemas.microsoft.com/office/drawing/2014/main" val="3594235837"/>
                    </a:ext>
                  </a:extLst>
                </a:gridCol>
              </a:tblGrid>
              <a:tr h="3770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3288.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Лаборант химического анализа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13321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2 - 7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40654734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D1DDFC-6737-C97C-9647-42EE4139C6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0578" y="18500"/>
            <a:ext cx="6721422" cy="32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53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1EF0345-3D84-4111-A384-80E0F5AAA7E5}"/>
              </a:ext>
            </a:extLst>
          </p:cNvPr>
          <p:cNvSpPr txBox="1"/>
          <p:nvPr/>
        </p:nvSpPr>
        <p:spPr>
          <a:xfrm>
            <a:off x="2074173" y="2519345"/>
            <a:ext cx="894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10645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Соотношение программ профессионального обучения и ЕТКС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36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C37CC81-D345-FB31-0654-1D806AC5C936}"/>
              </a:ext>
            </a:extLst>
          </p:cNvPr>
          <p:cNvGraphicFramePr>
            <a:graphicFrameLocks noGrp="1"/>
          </p:cNvGraphicFramePr>
          <p:nvPr/>
        </p:nvGraphicFramePr>
        <p:xfrm>
          <a:off x="508958" y="1252681"/>
          <a:ext cx="11210634" cy="1787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681">
                  <a:extLst>
                    <a:ext uri="{9D8B030D-6E8A-4147-A177-3AD203B41FA5}">
                      <a16:colId xmlns:a16="http://schemas.microsoft.com/office/drawing/2014/main" val="4110944041"/>
                    </a:ext>
                  </a:extLst>
                </a:gridCol>
                <a:gridCol w="5356402">
                  <a:extLst>
                    <a:ext uri="{9D8B030D-6E8A-4147-A177-3AD203B41FA5}">
                      <a16:colId xmlns:a16="http://schemas.microsoft.com/office/drawing/2014/main" val="972544833"/>
                    </a:ext>
                  </a:extLst>
                </a:gridCol>
                <a:gridCol w="3247027">
                  <a:extLst>
                    <a:ext uri="{9D8B030D-6E8A-4147-A177-3AD203B41FA5}">
                      <a16:colId xmlns:a16="http://schemas.microsoft.com/office/drawing/2014/main" val="2948860139"/>
                    </a:ext>
                  </a:extLst>
                </a:gridCol>
                <a:gridCol w="1935524">
                  <a:extLst>
                    <a:ext uri="{9D8B030D-6E8A-4147-A177-3AD203B41FA5}">
                      <a16:colId xmlns:a16="http://schemas.microsoft.com/office/drawing/2014/main" val="35907357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 п\п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профессий рабочих, должностей служащих, по которым осуществляется профессиональное обучение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Код в соответствии с Общероссийским классификатором профессий рабочих, должностей служащих и тарифных разрядов (при наличии)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Квалификационный разряд, класс, категория (при наличии)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074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3468.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Электровибронаплавщик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19752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2 - 4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358021"/>
                  </a:ext>
                </a:extLst>
              </a:tr>
            </a:tbl>
          </a:graphicData>
        </a:graphic>
      </p:graphicFrame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D706914A-B9EF-A169-6B71-8E80EA05B61B}"/>
              </a:ext>
            </a:extLst>
          </p:cNvPr>
          <p:cNvSpPr/>
          <p:nvPr/>
        </p:nvSpPr>
        <p:spPr>
          <a:xfrm rot="10800000">
            <a:off x="7734300" y="3080016"/>
            <a:ext cx="876300" cy="365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4E88E4-A325-5016-D22E-9441158043AD}"/>
              </a:ext>
            </a:extLst>
          </p:cNvPr>
          <p:cNvSpPr txBox="1"/>
          <p:nvPr/>
        </p:nvSpPr>
        <p:spPr>
          <a:xfrm>
            <a:off x="3633142" y="3445141"/>
            <a:ext cx="613264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ru-RU" dirty="0">
                <a:solidFill>
                  <a:srgbClr val="333333"/>
                </a:solidFill>
              </a:rPr>
              <a:t>Общероссийский классификатор профессий рабочих, должностей служащих и тарифных разрядов ОК 016-94 (ОКПДТР)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6B6FA3CF-14F1-E73C-8943-B58336ADFCC1}"/>
              </a:ext>
            </a:extLst>
          </p:cNvPr>
          <p:cNvSpPr/>
          <p:nvPr/>
        </p:nvSpPr>
        <p:spPr>
          <a:xfrm rot="10800000">
            <a:off x="10294620" y="3080016"/>
            <a:ext cx="876300" cy="1866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55FD52-64EE-AC5C-0DEA-9FEA0AD494B8}"/>
              </a:ext>
            </a:extLst>
          </p:cNvPr>
          <p:cNvSpPr txBox="1"/>
          <p:nvPr/>
        </p:nvSpPr>
        <p:spPr>
          <a:xfrm>
            <a:off x="2074173" y="4946904"/>
            <a:ext cx="9777975" cy="1200329"/>
          </a:xfrm>
          <a:prstGeom prst="rect">
            <a:avLst/>
          </a:prstGeom>
          <a:noFill/>
          <a:ln>
            <a:solidFill>
              <a:srgbClr val="3C3D3B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ru-RU" dirty="0">
                <a:solidFill>
                  <a:srgbClr val="333333"/>
                </a:solidFill>
              </a:rPr>
              <a:t>"Единый тарифно-квалификационный справочник работ и профессий рабочих. Выпуск 2. Часть 1. Разделы: "Литейные работы", "Сварочные работы", "Котельные, холодноштамповочные, волочильные и давильные работы", "Кузнечно-прессовые и термические работы«</a:t>
            </a:r>
          </a:p>
          <a:p>
            <a:pPr algn="ctr" fontAlgn="base"/>
            <a:r>
              <a:rPr lang="ru-RU" dirty="0">
                <a:solidFill>
                  <a:srgbClr val="333333"/>
                </a:solidFill>
              </a:rPr>
              <a:t>§ 42-44</a:t>
            </a:r>
          </a:p>
        </p:txBody>
      </p:sp>
    </p:spTree>
    <p:extLst>
      <p:ext uri="{BB962C8B-B14F-4D97-AF65-F5344CB8AC3E}">
        <p14:creationId xmlns:p14="http://schemas.microsoft.com/office/powerpoint/2010/main" val="8332424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37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AFFD532-DE5F-0E3B-4AF8-F8963614B92A}"/>
              </a:ext>
            </a:extLst>
          </p:cNvPr>
          <p:cNvSpPr txBox="1"/>
          <p:nvPr/>
        </p:nvSpPr>
        <p:spPr>
          <a:xfrm>
            <a:off x="629540" y="126871"/>
            <a:ext cx="10645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Соотношение программ профессионального обучения и ЕТКС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EEA174-62D5-193E-B534-9FB309B97D20}"/>
              </a:ext>
            </a:extLst>
          </p:cNvPr>
          <p:cNvSpPr txBox="1"/>
          <p:nvPr/>
        </p:nvSpPr>
        <p:spPr>
          <a:xfrm>
            <a:off x="508958" y="930206"/>
            <a:ext cx="1132166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1800" b="1" i="0" dirty="0">
                <a:solidFill>
                  <a:srgbClr val="333333"/>
                </a:solidFill>
                <a:effectLst/>
              </a:rPr>
              <a:t>"Единый </a:t>
            </a:r>
            <a:r>
              <a:rPr lang="ru-RU" sz="1800" b="1" i="0" dirty="0" err="1">
                <a:solidFill>
                  <a:srgbClr val="333333"/>
                </a:solidFill>
                <a:effectLst/>
              </a:rPr>
              <a:t>тарифно</a:t>
            </a:r>
            <a:r>
              <a:rPr lang="ru-RU" sz="1800" b="1" i="0" dirty="0">
                <a:solidFill>
                  <a:srgbClr val="333333"/>
                </a:solidFill>
                <a:effectLst/>
              </a:rPr>
              <a:t> - квалификационный справочник работ и профессий рабочих. Выпуск 2. Часть 1. Разделы: "Литейные работы", "Сварочные работы", "Котельные, холодноштамповочные, волочильные и давильные работы", "</a:t>
            </a:r>
            <a:r>
              <a:rPr lang="ru-RU" sz="1800" b="1" i="0" dirty="0" err="1">
                <a:solidFill>
                  <a:srgbClr val="333333"/>
                </a:solidFill>
                <a:effectLst/>
              </a:rPr>
              <a:t>Кузнечно</a:t>
            </a:r>
            <a:r>
              <a:rPr lang="ru-RU" sz="1800" b="1" i="0" dirty="0">
                <a:solidFill>
                  <a:srgbClr val="333333"/>
                </a:solidFill>
                <a:effectLst/>
              </a:rPr>
              <a:t> - прессовые и термические работы"</a:t>
            </a:r>
          </a:p>
          <a:p>
            <a:pPr algn="l"/>
            <a:endParaRPr lang="ru-RU" sz="1800" b="0" i="0" dirty="0">
              <a:solidFill>
                <a:srgbClr val="000000"/>
              </a:solidFill>
              <a:effectLst/>
            </a:endParaRPr>
          </a:p>
          <a:p>
            <a:pPr algn="ctr" fontAlgn="base"/>
            <a:r>
              <a:rPr lang="ru-RU" sz="1800" b="1" i="0" dirty="0">
                <a:solidFill>
                  <a:srgbClr val="000000"/>
                </a:solidFill>
                <a:effectLst/>
              </a:rPr>
              <a:t>§ 42. ЭЛЕКТРОВИБРОНАПЛАВЩИК</a:t>
            </a:r>
          </a:p>
          <a:p>
            <a:pPr algn="r" fontAlgn="base"/>
            <a:r>
              <a:rPr lang="ru-RU" sz="1800" b="0" i="1" dirty="0">
                <a:solidFill>
                  <a:srgbClr val="000000"/>
                </a:solidFill>
                <a:effectLst/>
              </a:rPr>
              <a:t>2-й разряд</a:t>
            </a:r>
            <a:endParaRPr lang="ru-RU" sz="1800" b="0" i="0" dirty="0">
              <a:solidFill>
                <a:srgbClr val="000000"/>
              </a:solidFill>
              <a:effectLst/>
            </a:endParaRPr>
          </a:p>
          <a:p>
            <a:pPr algn="l" fontAlgn="base"/>
            <a:r>
              <a:rPr lang="ru-RU" sz="1800" b="0" i="0" dirty="0">
                <a:solidFill>
                  <a:srgbClr val="000000"/>
                </a:solidFill>
                <a:effectLst/>
              </a:rPr>
              <a:t>Характеристика работ. Вибродуговая наплавка выработанных мест в простых и средней сложности деталях под флюсом. Установление режимов наплавки. Регулирование силы тока и напряжения.</a:t>
            </a:r>
          </a:p>
          <a:p>
            <a:pPr algn="l" fontAlgn="base"/>
            <a:r>
              <a:rPr lang="ru-RU" sz="1800" b="0" i="0" dirty="0">
                <a:solidFill>
                  <a:srgbClr val="000000"/>
                </a:solidFill>
                <a:effectLst/>
              </a:rPr>
              <a:t>Должен знать: устройство и принцип работы однотипных электросварочных установок, машин и автоматов; правила регулирования электросварочного оборудования на заданные режимы при наплавочных работах; технические условия на восстановление деталей сваркой.</a:t>
            </a:r>
          </a:p>
          <a:p>
            <a:pPr algn="l" fontAlgn="base"/>
            <a:r>
              <a:rPr lang="ru-RU" sz="1800" b="0" i="0" dirty="0">
                <a:solidFill>
                  <a:srgbClr val="000000"/>
                </a:solidFill>
                <a:effectLst/>
              </a:rPr>
              <a:t>Примеры работ</a:t>
            </a:r>
          </a:p>
          <a:p>
            <a:pPr algn="l" fontAlgn="base"/>
            <a:r>
              <a:rPr lang="ru-RU" sz="1800" b="0" i="0" dirty="0">
                <a:solidFill>
                  <a:srgbClr val="808080"/>
                </a:solidFill>
                <a:effectLst/>
              </a:rPr>
              <a:t>1.</a:t>
            </a:r>
            <a:r>
              <a:rPr lang="ru-RU" sz="1800" b="0" i="0" dirty="0">
                <a:solidFill>
                  <a:srgbClr val="000000"/>
                </a:solidFill>
                <a:effectLst/>
              </a:rPr>
              <a:t>Валы длиной до 1400 мм - наплавление шеек.</a:t>
            </a:r>
          </a:p>
          <a:p>
            <a:pPr algn="l" fontAlgn="base"/>
            <a:r>
              <a:rPr lang="ru-RU" sz="1800" b="0" i="0" dirty="0">
                <a:solidFill>
                  <a:srgbClr val="808080"/>
                </a:solidFill>
                <a:effectLst/>
              </a:rPr>
              <a:t>2.</a:t>
            </a:r>
            <a:r>
              <a:rPr lang="ru-RU" sz="1800" b="0" i="0" dirty="0">
                <a:solidFill>
                  <a:srgbClr val="000000"/>
                </a:solidFill>
                <a:effectLst/>
              </a:rPr>
              <a:t>Колеса опорные - наплавление беговой дорожки.</a:t>
            </a:r>
          </a:p>
          <a:p>
            <a:pPr algn="l" fontAlgn="base"/>
            <a:r>
              <a:rPr lang="ru-RU" sz="1800" b="0" i="0" dirty="0">
                <a:solidFill>
                  <a:srgbClr val="808080"/>
                </a:solidFill>
                <a:effectLst/>
              </a:rPr>
              <a:t>3.</a:t>
            </a:r>
            <a:r>
              <a:rPr lang="ru-RU" sz="1800" b="0" i="0" dirty="0">
                <a:solidFill>
                  <a:srgbClr val="000000"/>
                </a:solidFill>
                <a:effectLst/>
              </a:rPr>
              <a:t>Колеса опорные - наплавление ролика.</a:t>
            </a:r>
          </a:p>
          <a:p>
            <a:pPr algn="l" fontAlgn="base"/>
            <a:r>
              <a:rPr lang="ru-RU" sz="1800" b="0" i="0" dirty="0">
                <a:solidFill>
                  <a:srgbClr val="808080"/>
                </a:solidFill>
                <a:effectLst/>
              </a:rPr>
              <a:t>4.</a:t>
            </a:r>
            <a:r>
              <a:rPr lang="ru-RU" sz="1800" b="0" i="0" dirty="0">
                <a:solidFill>
                  <a:srgbClr val="000000"/>
                </a:solidFill>
                <a:effectLst/>
              </a:rPr>
              <a:t>Муфты кулачковые - наплавление паза.</a:t>
            </a:r>
          </a:p>
          <a:p>
            <a:pPr algn="l" fontAlgn="base"/>
            <a:endParaRPr lang="ru-RU" dirty="0">
              <a:solidFill>
                <a:srgbClr val="000000"/>
              </a:solidFill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effectLst/>
              </a:rPr>
              <a:t>§ 43. ЭЛЕКТРОВИБРОНАПЛАВЩИК</a:t>
            </a:r>
            <a:br>
              <a:rPr lang="ru-RU" sz="1800" b="1" dirty="0">
                <a:effectLst/>
              </a:rPr>
            </a:br>
            <a:endParaRPr lang="ru-RU" dirty="0">
              <a:effectLst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effectLst/>
              </a:rPr>
              <a:t> 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ru-RU" b="0" dirty="0">
                <a:effectLst/>
              </a:rPr>
              <a:t>3-й разряд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2024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1EF0345-3D84-4111-A384-80E0F5AAA7E5}"/>
              </a:ext>
            </a:extLst>
          </p:cNvPr>
          <p:cNvSpPr txBox="1"/>
          <p:nvPr/>
        </p:nvSpPr>
        <p:spPr>
          <a:xfrm>
            <a:off x="2074173" y="2519345"/>
            <a:ext cx="894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1064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Соотношение программ профессионального обучения и профессиональных стандартов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A3F4A6-A505-4F9D-B5CF-62C945B3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016" y="1185910"/>
            <a:ext cx="5157787" cy="823912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Перечень профессий рабочих, должностей служащих, по которым осуществляется профессиональное обучение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E5E8F1-2BCE-E1B2-B493-89F64890F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24555"/>
            <a:ext cx="5183188" cy="823912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3200" dirty="0"/>
              <a:t>Профессиональный стандарт «Работник почтовой связи»</a:t>
            </a:r>
          </a:p>
          <a:p>
            <a:pPr algn="ctr"/>
            <a:r>
              <a:rPr lang="ru-RU" sz="3200" dirty="0"/>
              <a:t> </a:t>
            </a:r>
            <a:r>
              <a:rPr lang="ru-RU" sz="2400" b="0" dirty="0"/>
              <a:t>(утвержден приказом Минтруда РФ от 12.10.2021 № 720Н)</a:t>
            </a:r>
            <a:endParaRPr lang="ru-RU" b="0" dirty="0"/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38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54FE868-8704-A12F-9569-E07F0D32C56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27170" t="12083" r="31250" b="28194"/>
          <a:stretch/>
        </p:blipFill>
        <p:spPr>
          <a:xfrm>
            <a:off x="6308393" y="1947863"/>
            <a:ext cx="4910801" cy="44084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0206DBF6-D0E7-129F-989C-AD7CC39D4726}"/>
                  </a:ext>
                </a:extLst>
              </p14:cNvPr>
              <p14:cNvContentPartPr/>
              <p14:nvPr/>
            </p14:nvContentPartPr>
            <p14:xfrm>
              <a:off x="9982200" y="2352751"/>
              <a:ext cx="1187421" cy="539372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0206DBF6-D0E7-129F-989C-AD7CC39D47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73199" y="2343749"/>
                <a:ext cx="1205063" cy="557015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BCD40598-25C6-C425-D6F9-4CEF16FFF11C}"/>
              </a:ext>
            </a:extLst>
          </p:cNvPr>
          <p:cNvGraphicFramePr>
            <a:graphicFrameLocks noGrp="1"/>
          </p:cNvGraphicFramePr>
          <p:nvPr/>
        </p:nvGraphicFramePr>
        <p:xfrm>
          <a:off x="563603" y="2140267"/>
          <a:ext cx="5585495" cy="635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8106">
                  <a:extLst>
                    <a:ext uri="{9D8B030D-6E8A-4147-A177-3AD203B41FA5}">
                      <a16:colId xmlns:a16="http://schemas.microsoft.com/office/drawing/2014/main" val="1546971380"/>
                    </a:ext>
                  </a:extLst>
                </a:gridCol>
                <a:gridCol w="2487168">
                  <a:extLst>
                    <a:ext uri="{9D8B030D-6E8A-4147-A177-3AD203B41FA5}">
                      <a16:colId xmlns:a16="http://schemas.microsoft.com/office/drawing/2014/main" val="3196435990"/>
                    </a:ext>
                  </a:extLst>
                </a:gridCol>
                <a:gridCol w="1216152">
                  <a:extLst>
                    <a:ext uri="{9D8B030D-6E8A-4147-A177-3AD203B41FA5}">
                      <a16:colId xmlns:a16="http://schemas.microsoft.com/office/drawing/2014/main" val="2655851197"/>
                    </a:ext>
                  </a:extLst>
                </a:gridCol>
                <a:gridCol w="1244069">
                  <a:extLst>
                    <a:ext uri="{9D8B030D-6E8A-4147-A177-3AD203B41FA5}">
                      <a16:colId xmlns:a16="http://schemas.microsoft.com/office/drawing/2014/main" val="3594235837"/>
                    </a:ext>
                  </a:extLst>
                </a:gridCol>
              </a:tblGrid>
              <a:tr h="3770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3001.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Почтальон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1 - 3 класс, без класса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40654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5069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1EF0345-3D84-4111-A384-80E0F5AAA7E5}"/>
              </a:ext>
            </a:extLst>
          </p:cNvPr>
          <p:cNvSpPr txBox="1"/>
          <p:nvPr/>
        </p:nvSpPr>
        <p:spPr>
          <a:xfrm>
            <a:off x="2074173" y="2519345"/>
            <a:ext cx="894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1064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Соотношение программ профессионального обучения и профессиональных стандартов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39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Объект 5">
            <a:extLst>
              <a:ext uri="{FF2B5EF4-FFF2-40B4-BE49-F238E27FC236}">
                <a16:creationId xmlns:a16="http://schemas.microsoft.com/office/drawing/2014/main" id="{D8E0BAA5-95DD-F294-F2A8-E7F3797A2F70}"/>
              </a:ext>
            </a:extLst>
          </p:cNvPr>
          <p:cNvGraphicFramePr>
            <a:graphicFrameLocks/>
          </p:cNvGraphicFramePr>
          <p:nvPr/>
        </p:nvGraphicFramePr>
        <p:xfrm>
          <a:off x="629540" y="1683034"/>
          <a:ext cx="8821442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8175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4C0623-5FD3-4F99-B04B-31D26A6B9D7C}"/>
              </a:ext>
            </a:extLst>
          </p:cNvPr>
          <p:cNvSpPr/>
          <p:nvPr/>
        </p:nvSpPr>
        <p:spPr>
          <a:xfrm>
            <a:off x="490682" y="1160136"/>
            <a:ext cx="11210635" cy="948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72">
              <a:latin typeface="Raleway" panose="020B0503030101060003" pitchFamily="34" charset="-52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F320A83-33A2-44B2-A981-EB3441C6BB22}"/>
              </a:ext>
            </a:extLst>
          </p:cNvPr>
          <p:cNvSpPr/>
          <p:nvPr/>
        </p:nvSpPr>
        <p:spPr>
          <a:xfrm>
            <a:off x="694083" y="1251998"/>
            <a:ext cx="1091277" cy="514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72" b="1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Правовая рамка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39822A-ACB3-4099-98E4-E7E6508E6952}"/>
              </a:ext>
            </a:extLst>
          </p:cNvPr>
          <p:cNvSpPr/>
          <p:nvPr/>
        </p:nvSpPr>
        <p:spPr>
          <a:xfrm>
            <a:off x="1929046" y="1278480"/>
            <a:ext cx="8477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latin typeface="Raleway" panose="020B0503030101060003" pitchFamily="34" charset="-52"/>
                <a:cs typeface="Arial" panose="020B0604020202020204" pitchFamily="34" charset="0"/>
              </a:rPr>
              <a:t>Части 2-4 статьи 73 Федерального закона от 29.12.2012 № 273-ФЗ «Об образовании в Российской Федерации»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F0345-3D84-4111-A384-80E0F5AAA7E5}"/>
              </a:ext>
            </a:extLst>
          </p:cNvPr>
          <p:cNvSpPr txBox="1"/>
          <p:nvPr/>
        </p:nvSpPr>
        <p:spPr>
          <a:xfrm>
            <a:off x="1929045" y="2163745"/>
            <a:ext cx="977227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0" dirty="0">
                <a:solidFill>
                  <a:srgbClr val="FF0000"/>
                </a:solidFill>
                <a:effectLst/>
              </a:rPr>
              <a:t>ПРОГРАММЫ ПРОФЕССИОНАЛЬНОЙ ПОДГОТОВКИ ПО ПРОФЕССИЯМ РАБОЧИХ И ДОЛЖНОСТЯМ СЛУЖАЩИХ </a:t>
            </a:r>
            <a:r>
              <a:rPr lang="ru-RU" dirty="0"/>
              <a:t>(</a:t>
            </a:r>
            <a:r>
              <a:rPr lang="ru-RU" b="0" dirty="0">
                <a:effectLst/>
              </a:rPr>
              <a:t>профессиональное обучение лиц, ранее не имевших профессии рабочего или должности служащего)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b="0" dirty="0">
              <a:effectLst/>
            </a:endParaRPr>
          </a:p>
          <a:p>
            <a:pPr marL="2857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0" dirty="0">
                <a:solidFill>
                  <a:srgbClr val="FF0000"/>
                </a:solidFill>
                <a:effectLst/>
              </a:rPr>
              <a:t>ПРОГРАММЫ ПЕРЕПОДГОТОВКИ РАБОЧИХ И СЛУЖАЩИХ </a:t>
            </a:r>
            <a:r>
              <a:rPr lang="ru-RU" b="0" dirty="0">
                <a:effectLst/>
              </a:rPr>
              <a:t>(профессиональное обучение лиц, уже имеющих профессию рабочего, профессии рабочих или должность служащего, должности служащих, в целях получения новой профессии рабочего или новой должности служащего с учетом потребностей производства, вида профессиональной деятельности)</a:t>
            </a:r>
          </a:p>
          <a:p>
            <a:pPr marL="2857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b="0" dirty="0">
              <a:effectLst/>
            </a:endParaRPr>
          </a:p>
          <a:p>
            <a:pPr marL="2857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0" dirty="0">
                <a:solidFill>
                  <a:srgbClr val="FF0000"/>
                </a:solidFill>
                <a:effectLst/>
              </a:rPr>
              <a:t>ПРОГРАММЫ ПОВЫШЕНИЯ КВАЛИФИКАЦИИ РАБОЧИХ И СЛУЖАЩИХ</a:t>
            </a:r>
            <a:r>
              <a:rPr lang="ru-RU" b="0" dirty="0">
                <a:effectLst/>
              </a:rPr>
              <a:t> </a:t>
            </a:r>
            <a:r>
              <a:rPr lang="ru-RU" dirty="0"/>
              <a:t>(</a:t>
            </a:r>
            <a:r>
              <a:rPr lang="ru-RU" b="0" dirty="0">
                <a:effectLst/>
              </a:rPr>
              <a:t>профессиональное обучение лиц, уже имеющих профессию рабочего, профессии рабочих или должность служащего, должности служащих, в целях последовательного совершенствования профессиональных знаний, умений и навыков по имеющейся профессии рабочего или имеющейся должности служащего без повышения образовательного уровня)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8451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Виды программ профессионального обучения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4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0BC17-0D0D-9B8A-9957-8633AFBA8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39240" y="3738915"/>
            <a:ext cx="4597076" cy="133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18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4C0623-5FD3-4F99-B04B-31D26A6B9D7C}"/>
              </a:ext>
            </a:extLst>
          </p:cNvPr>
          <p:cNvSpPr/>
          <p:nvPr/>
        </p:nvSpPr>
        <p:spPr>
          <a:xfrm>
            <a:off x="490682" y="1160136"/>
            <a:ext cx="11210635" cy="948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72">
              <a:latin typeface="Raleway" panose="020B0503030101060003" pitchFamily="34" charset="-52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F320A83-33A2-44B2-A981-EB3441C6BB22}"/>
              </a:ext>
            </a:extLst>
          </p:cNvPr>
          <p:cNvSpPr/>
          <p:nvPr/>
        </p:nvSpPr>
        <p:spPr>
          <a:xfrm>
            <a:off x="694083" y="1251998"/>
            <a:ext cx="1091277" cy="514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72" b="1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Правовая рамка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39822A-ACB3-4099-98E4-E7E6508E6952}"/>
              </a:ext>
            </a:extLst>
          </p:cNvPr>
          <p:cNvSpPr/>
          <p:nvPr/>
        </p:nvSpPr>
        <p:spPr>
          <a:xfrm>
            <a:off x="1929046" y="1278480"/>
            <a:ext cx="94826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latin typeface="Raleway" panose="020B0503030101060003" pitchFamily="34" charset="-52"/>
                <a:cs typeface="Arial" panose="020B0604020202020204" pitchFamily="34" charset="0"/>
              </a:rPr>
              <a:t>Приказ Минтруда России от 12.04.2013 № 148н «Об утверждении уровней квалификации в целях разработки проектов профессиональных стандартов»</a:t>
            </a:r>
          </a:p>
          <a:p>
            <a:pPr lvl="0"/>
            <a:endParaRPr lang="ru-RU" sz="1400" b="1" dirty="0"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F0345-3D84-4111-A384-80E0F5AAA7E5}"/>
              </a:ext>
            </a:extLst>
          </p:cNvPr>
          <p:cNvSpPr txBox="1"/>
          <p:nvPr/>
        </p:nvSpPr>
        <p:spPr>
          <a:xfrm>
            <a:off x="1827914" y="2386943"/>
            <a:ext cx="98734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/>
              <a:t>Уровни квалификации применяются при разработке профессиональных стандартов для описания трудовых функций, требований к образованию и обучению работников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/>
              <a:t>Уровни квалификации определяют требования к умениям, знаниям, уровню квалификации в зависимости от полномочий и ответственности работника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/>
              <a:t>Предусмотрены с 1 по 9 уровень квалификации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1107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Уровни квалификации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40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0BC17-0D0D-9B8A-9957-8633AFBA8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39240" y="3738915"/>
            <a:ext cx="4597076" cy="133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326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1EF0345-3D84-4111-A384-80E0F5AAA7E5}"/>
              </a:ext>
            </a:extLst>
          </p:cNvPr>
          <p:cNvSpPr txBox="1"/>
          <p:nvPr/>
        </p:nvSpPr>
        <p:spPr>
          <a:xfrm>
            <a:off x="2074173" y="2519345"/>
            <a:ext cx="894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1064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Соотношение программ профессионального обучения и профессиональных стандартов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A3F4A6-A505-4F9D-B5CF-62C945B3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016" y="1185910"/>
            <a:ext cx="5157787" cy="823912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Перечень профессий рабочих, должностей служащих, по которым осуществляется профессиональное обучение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E5E8F1-2BCE-E1B2-B493-89F64890F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24555"/>
            <a:ext cx="5183188" cy="82391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200" dirty="0"/>
              <a:t>Профессиональный стандарт «Сварщик»</a:t>
            </a:r>
          </a:p>
          <a:p>
            <a:pPr algn="ctr"/>
            <a:r>
              <a:rPr lang="ru-RU" sz="3200" dirty="0"/>
              <a:t> </a:t>
            </a:r>
            <a:r>
              <a:rPr lang="ru-RU" sz="2400" b="0" dirty="0"/>
              <a:t>(утвержден приказом Минтруда РФ от 28.11.2013 № 701Н)</a:t>
            </a:r>
            <a:endParaRPr lang="ru-RU" b="0" dirty="0"/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41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CC60CD6-EFEB-FE01-1D82-94F6B002A21C}"/>
              </a:ext>
            </a:extLst>
          </p:cNvPr>
          <p:cNvGraphicFramePr>
            <a:graphicFrameLocks noGrp="1"/>
          </p:cNvGraphicFramePr>
          <p:nvPr/>
        </p:nvGraphicFramePr>
        <p:xfrm>
          <a:off x="6544832" y="2270269"/>
          <a:ext cx="5051592" cy="2773680"/>
        </p:xfrm>
        <a:graphic>
          <a:graphicData uri="http://schemas.openxmlformats.org/drawingml/2006/table">
            <a:tbl>
              <a:tblPr/>
              <a:tblGrid>
                <a:gridCol w="2071740">
                  <a:extLst>
                    <a:ext uri="{9D8B030D-6E8A-4147-A177-3AD203B41FA5}">
                      <a16:colId xmlns:a16="http://schemas.microsoft.com/office/drawing/2014/main" val="1511199180"/>
                    </a:ext>
                  </a:extLst>
                </a:gridCol>
                <a:gridCol w="2979852">
                  <a:extLst>
                    <a:ext uri="{9D8B030D-6E8A-4147-A177-3AD203B41FA5}">
                      <a16:colId xmlns:a16="http://schemas.microsoft.com/office/drawing/2014/main" val="763201501"/>
                    </a:ext>
                  </a:extLst>
                </a:gridCol>
              </a:tblGrid>
              <a:tr h="0"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b="0" dirty="0">
                          <a:effectLst/>
                        </a:rPr>
                        <a:t>Возможные наименования должностей, профессий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>
                          <a:effectLst/>
                        </a:rPr>
                        <a:t>…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9799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>
                          <a:effectLst/>
                        </a:rPr>
                        <a:t>…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3769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>
                          <a:effectLst/>
                        </a:rPr>
                        <a:t>Сварщик термитной сварки (2 - 3-й разряд)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24099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>
                          <a:effectLst/>
                        </a:rPr>
                        <a:t>Сварщик ручной дуговой сварки плавящимся покрытым электродом (2 - 3-й разряд)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74372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t"/>
                      <a:endParaRPr lang="ru-RU" b="0" dirty="0">
                        <a:effectLst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>
                          <a:effectLst/>
                        </a:rPr>
                        <a:t>…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270277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C5590F46-9E02-B7FA-5548-B16181775F8F}"/>
              </a:ext>
            </a:extLst>
          </p:cNvPr>
          <p:cNvGraphicFramePr>
            <a:graphicFrameLocks noGrp="1"/>
          </p:cNvGraphicFramePr>
          <p:nvPr/>
        </p:nvGraphicFramePr>
        <p:xfrm>
          <a:off x="595576" y="2729975"/>
          <a:ext cx="5585495" cy="1270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8106">
                  <a:extLst>
                    <a:ext uri="{9D8B030D-6E8A-4147-A177-3AD203B41FA5}">
                      <a16:colId xmlns:a16="http://schemas.microsoft.com/office/drawing/2014/main" val="1546971380"/>
                    </a:ext>
                  </a:extLst>
                </a:gridCol>
                <a:gridCol w="2487168">
                  <a:extLst>
                    <a:ext uri="{9D8B030D-6E8A-4147-A177-3AD203B41FA5}">
                      <a16:colId xmlns:a16="http://schemas.microsoft.com/office/drawing/2014/main" val="3196435990"/>
                    </a:ext>
                  </a:extLst>
                </a:gridCol>
                <a:gridCol w="1216152">
                  <a:extLst>
                    <a:ext uri="{9D8B030D-6E8A-4147-A177-3AD203B41FA5}">
                      <a16:colId xmlns:a16="http://schemas.microsoft.com/office/drawing/2014/main" val="2655851197"/>
                    </a:ext>
                  </a:extLst>
                </a:gridCol>
                <a:gridCol w="1244069">
                  <a:extLst>
                    <a:ext uri="{9D8B030D-6E8A-4147-A177-3AD203B41FA5}">
                      <a16:colId xmlns:a16="http://schemas.microsoft.com/office/drawing/2014/main" val="3594235837"/>
                    </a:ext>
                  </a:extLst>
                </a:gridCol>
              </a:tblGrid>
              <a:tr h="3770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3424.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Сварщик ручной дуговой сварки плавящимся покрытым электродом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37950577"/>
                  </a:ext>
                </a:extLst>
              </a:tr>
              <a:tr h="3770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3426.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Сварщик термитной сварки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40654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912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1EF0345-3D84-4111-A384-80E0F5AAA7E5}"/>
              </a:ext>
            </a:extLst>
          </p:cNvPr>
          <p:cNvSpPr txBox="1"/>
          <p:nvPr/>
        </p:nvSpPr>
        <p:spPr>
          <a:xfrm>
            <a:off x="2074173" y="2519345"/>
            <a:ext cx="894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10645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Соотношение ЕТКС и ОКПДТР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A3F4A6-A505-4F9D-B5CF-62C945B3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201" y="1039215"/>
            <a:ext cx="5480845" cy="1671989"/>
          </a:xfrm>
        </p:spPr>
        <p:txBody>
          <a:bodyPr>
            <a:noAutofit/>
          </a:bodyPr>
          <a:lstStyle/>
          <a:p>
            <a:pPr algn="ctr" fontAlgn="base"/>
            <a:r>
              <a:rPr lang="ru-RU" sz="1800" i="0" dirty="0">
                <a:solidFill>
                  <a:srgbClr val="333333"/>
                </a:solidFill>
                <a:effectLst/>
              </a:rPr>
              <a:t>"Единый </a:t>
            </a:r>
            <a:r>
              <a:rPr lang="ru-RU" sz="1800" i="0" dirty="0" err="1">
                <a:solidFill>
                  <a:srgbClr val="333333"/>
                </a:solidFill>
                <a:effectLst/>
              </a:rPr>
              <a:t>тарифно</a:t>
            </a:r>
            <a:r>
              <a:rPr lang="ru-RU" sz="1800" i="0" dirty="0">
                <a:solidFill>
                  <a:srgbClr val="333333"/>
                </a:solidFill>
                <a:effectLst/>
              </a:rPr>
              <a:t> - квалификационный справочник работ и профессий рабочих. Выпуск 2. Часть 1. Разделы: "Литейные работы", "Сварочные работы", "Котельные, холодноштамповочные, волочильные и давильные работы", "</a:t>
            </a:r>
            <a:r>
              <a:rPr lang="ru-RU" sz="1800" i="0" dirty="0" err="1">
                <a:solidFill>
                  <a:srgbClr val="333333"/>
                </a:solidFill>
                <a:effectLst/>
              </a:rPr>
              <a:t>Кузнечно</a:t>
            </a:r>
            <a:r>
              <a:rPr lang="ru-RU" sz="1800" i="0" dirty="0">
                <a:solidFill>
                  <a:srgbClr val="333333"/>
                </a:solidFill>
                <a:effectLst/>
              </a:rPr>
              <a:t> - прессовые и термические работы"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E5E8F1-2BCE-E1B2-B493-89F64890F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04392"/>
            <a:ext cx="5183188" cy="823912"/>
          </a:xfrm>
        </p:spPr>
        <p:txBody>
          <a:bodyPr>
            <a:normAutofit lnSpcReduction="10000"/>
          </a:bodyPr>
          <a:lstStyle/>
          <a:p>
            <a:pPr algn="ctr" fontAlgn="base"/>
            <a:r>
              <a:rPr lang="ru-RU" sz="1800" dirty="0">
                <a:solidFill>
                  <a:srgbClr val="333333"/>
                </a:solidFill>
              </a:rPr>
              <a:t>Общероссийский классификатор профессий рабочих, должностей служащих и тарифных разрядов ОК 016-94 (ОКПДТР)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42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EE7959-FAA5-2721-993F-805AFA602A6D}"/>
              </a:ext>
            </a:extLst>
          </p:cNvPr>
          <p:cNvSpPr txBox="1"/>
          <p:nvPr/>
        </p:nvSpPr>
        <p:spPr>
          <a:xfrm>
            <a:off x="450356" y="3037463"/>
            <a:ext cx="543325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1800" b="1" i="0" dirty="0">
                <a:solidFill>
                  <a:srgbClr val="000000"/>
                </a:solidFill>
                <a:effectLst/>
              </a:rPr>
              <a:t>§ 38. СВАРЩИК ТЕРМИТНОЙ СВАРКИ - Исключен. </a:t>
            </a:r>
            <a:r>
              <a:rPr lang="ru-RU" sz="1800" b="1" i="0" dirty="0">
                <a:solidFill>
                  <a:srgbClr val="808080"/>
                </a:solidFill>
                <a:effectLst/>
              </a:rPr>
              <a:t>(в ред. Приказа Минтруда РФ </a:t>
            </a:r>
            <a:r>
              <a:rPr lang="ru-RU" sz="1800" b="1" i="0" u="none" strike="noStrike" dirty="0">
                <a:solidFill>
                  <a:srgbClr val="808080"/>
                </a:solidFill>
                <a:effectLst/>
              </a:rPr>
              <a:t>от 09.04.2018 N 215</a:t>
            </a:r>
            <a:r>
              <a:rPr lang="ru-RU" sz="1800" b="1" i="0" dirty="0">
                <a:solidFill>
                  <a:srgbClr val="808080"/>
                </a:solidFill>
                <a:effectLst/>
              </a:rPr>
              <a:t>)</a:t>
            </a:r>
          </a:p>
          <a:p>
            <a:pPr algn="ctr" fontAlgn="base"/>
            <a:endParaRPr lang="ru-RU" sz="1800" b="1" i="0" dirty="0">
              <a:solidFill>
                <a:srgbClr val="000000"/>
              </a:solidFill>
              <a:effectLst/>
            </a:endParaRPr>
          </a:p>
          <a:p>
            <a:pPr algn="ctr" fontAlgn="base"/>
            <a:r>
              <a:rPr lang="ru-RU" sz="1800" b="1" i="0" dirty="0">
                <a:solidFill>
                  <a:srgbClr val="000000"/>
                </a:solidFill>
                <a:effectLst/>
              </a:rPr>
              <a:t>§ 39. СВАРЩИК ТЕРМИТНОЙ СВАРКИ - Исключен. </a:t>
            </a:r>
            <a:r>
              <a:rPr lang="ru-RU" sz="1800" b="1" i="0" dirty="0">
                <a:solidFill>
                  <a:srgbClr val="808080"/>
                </a:solidFill>
                <a:effectLst/>
              </a:rPr>
              <a:t>(в ред. Приказа Минтруда РФ </a:t>
            </a:r>
            <a:r>
              <a:rPr lang="ru-RU" sz="1800" b="1" i="0" u="none" strike="noStrike" dirty="0">
                <a:solidFill>
                  <a:srgbClr val="808080"/>
                </a:solidFill>
                <a:effectLst/>
              </a:rPr>
              <a:t>от 09.04.2018 N 215</a:t>
            </a:r>
            <a:r>
              <a:rPr lang="ru-RU" sz="1800" b="1" i="0" dirty="0">
                <a:solidFill>
                  <a:srgbClr val="808080"/>
                </a:solidFill>
                <a:effectLst/>
              </a:rPr>
              <a:t>)</a:t>
            </a:r>
          </a:p>
          <a:p>
            <a:pPr algn="ctr" fontAlgn="base"/>
            <a:endParaRPr lang="ru-RU" sz="1800" b="1" i="0" dirty="0">
              <a:solidFill>
                <a:srgbClr val="000000"/>
              </a:solidFill>
              <a:effectLst/>
            </a:endParaRPr>
          </a:p>
          <a:p>
            <a:pPr algn="ctr" fontAlgn="base"/>
            <a:r>
              <a:rPr lang="ru-RU" sz="1800" b="1" i="0" dirty="0">
                <a:solidFill>
                  <a:srgbClr val="000000"/>
                </a:solidFill>
                <a:effectLst/>
              </a:rPr>
              <a:t>§ 40. СВАРЩИК ТЕРМИТНОЙ СВАРКИ - Исключен. </a:t>
            </a:r>
            <a:r>
              <a:rPr lang="ru-RU" sz="1800" b="1" i="0" dirty="0">
                <a:solidFill>
                  <a:srgbClr val="808080"/>
                </a:solidFill>
                <a:effectLst/>
              </a:rPr>
              <a:t>(в ред. Приказа Минтруда РФ </a:t>
            </a:r>
            <a:r>
              <a:rPr lang="ru-RU" sz="1800" b="1" i="0" u="none" strike="noStrike" dirty="0">
                <a:solidFill>
                  <a:srgbClr val="808080"/>
                </a:solidFill>
                <a:effectLst/>
              </a:rPr>
              <a:t>от 09.04.2018 N 215</a:t>
            </a:r>
            <a:r>
              <a:rPr lang="ru-RU" sz="1800" b="1" i="0" dirty="0">
                <a:solidFill>
                  <a:srgbClr val="808080"/>
                </a:solidFill>
                <a:effectLst/>
              </a:rPr>
              <a:t>)</a:t>
            </a:r>
          </a:p>
          <a:p>
            <a:pPr algn="ctr" fontAlgn="base"/>
            <a:endParaRPr lang="ru-RU" sz="1800" b="1" i="0" dirty="0">
              <a:solidFill>
                <a:srgbClr val="000000"/>
              </a:solidFill>
              <a:effectLst/>
            </a:endParaRPr>
          </a:p>
          <a:p>
            <a:pPr algn="ctr" fontAlgn="base"/>
            <a:r>
              <a:rPr lang="ru-RU" sz="1800" b="1" i="0" dirty="0">
                <a:solidFill>
                  <a:srgbClr val="000000"/>
                </a:solidFill>
                <a:effectLst/>
              </a:rPr>
              <a:t>§ 41. СВАРЩИК ТЕРМИТНОЙ СВАРКИ - Исключен. </a:t>
            </a:r>
            <a:r>
              <a:rPr lang="ru-RU" sz="1800" b="1" i="0" dirty="0">
                <a:solidFill>
                  <a:srgbClr val="808080"/>
                </a:solidFill>
                <a:effectLst/>
              </a:rPr>
              <a:t>(в ред. Приказа Минтруда РФ </a:t>
            </a:r>
            <a:r>
              <a:rPr lang="ru-RU" sz="1800" b="1" i="0" u="none" strike="noStrike" dirty="0">
                <a:solidFill>
                  <a:srgbClr val="808080"/>
                </a:solidFill>
                <a:effectLst/>
              </a:rPr>
              <a:t>от 09.04.2018 N 215</a:t>
            </a:r>
            <a:r>
              <a:rPr lang="ru-RU" sz="1800" b="1" i="0" dirty="0">
                <a:solidFill>
                  <a:srgbClr val="808080"/>
                </a:solidFill>
                <a:effectLst/>
              </a:rPr>
              <a:t>)</a:t>
            </a:r>
            <a:endParaRPr lang="ru-RU" sz="1800" b="1" i="0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0C0F4B33-BB14-1525-B51A-E72E4953E2D0}"/>
              </a:ext>
            </a:extLst>
          </p:cNvPr>
          <p:cNvGraphicFramePr>
            <a:graphicFrameLocks noGrp="1"/>
          </p:cNvGraphicFramePr>
          <p:nvPr/>
        </p:nvGraphicFramePr>
        <p:xfrm>
          <a:off x="6202199" y="2824103"/>
          <a:ext cx="5433252" cy="548640"/>
        </p:xfrm>
        <a:graphic>
          <a:graphicData uri="http://schemas.openxmlformats.org/drawingml/2006/table">
            <a:tbl>
              <a:tblPr/>
              <a:tblGrid>
                <a:gridCol w="689482">
                  <a:extLst>
                    <a:ext uri="{9D8B030D-6E8A-4147-A177-3AD203B41FA5}">
                      <a16:colId xmlns:a16="http://schemas.microsoft.com/office/drawing/2014/main" val="558339117"/>
                    </a:ext>
                  </a:extLst>
                </a:gridCol>
                <a:gridCol w="397776">
                  <a:extLst>
                    <a:ext uri="{9D8B030D-6E8A-4147-A177-3AD203B41FA5}">
                      <a16:colId xmlns:a16="http://schemas.microsoft.com/office/drawing/2014/main" val="118325093"/>
                    </a:ext>
                  </a:extLst>
                </a:gridCol>
                <a:gridCol w="2384895">
                  <a:extLst>
                    <a:ext uri="{9D8B030D-6E8A-4147-A177-3AD203B41FA5}">
                      <a16:colId xmlns:a16="http://schemas.microsoft.com/office/drawing/2014/main" val="996210428"/>
                    </a:ext>
                  </a:extLst>
                </a:gridCol>
                <a:gridCol w="797428">
                  <a:extLst>
                    <a:ext uri="{9D8B030D-6E8A-4147-A177-3AD203B41FA5}">
                      <a16:colId xmlns:a16="http://schemas.microsoft.com/office/drawing/2014/main" val="2218320040"/>
                    </a:ext>
                  </a:extLst>
                </a:gridCol>
                <a:gridCol w="611136">
                  <a:extLst>
                    <a:ext uri="{9D8B030D-6E8A-4147-A177-3AD203B41FA5}">
                      <a16:colId xmlns:a16="http://schemas.microsoft.com/office/drawing/2014/main" val="960277155"/>
                    </a:ext>
                  </a:extLst>
                </a:gridCol>
                <a:gridCol w="552535">
                  <a:extLst>
                    <a:ext uri="{9D8B030D-6E8A-4147-A177-3AD203B41FA5}">
                      <a16:colId xmlns:a16="http://schemas.microsoft.com/office/drawing/2014/main" val="742886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>
                          <a:effectLst/>
                          <a:latin typeface="+mn-lt"/>
                        </a:rPr>
                        <a:t>18350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>
                          <a:effectLst/>
                          <a:latin typeface="+mn-lt"/>
                        </a:rPr>
                        <a:t>2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  <a:latin typeface="+mn-lt"/>
                        </a:rPr>
                        <a:t>Сварщик термитной сварки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2 - 5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>
                          <a:effectLst/>
                          <a:latin typeface="+mn-lt"/>
                        </a:rPr>
                        <a:t>02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7212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389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9844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1EF0345-3D84-4111-A384-80E0F5AAA7E5}"/>
              </a:ext>
            </a:extLst>
          </p:cNvPr>
          <p:cNvSpPr txBox="1"/>
          <p:nvPr/>
        </p:nvSpPr>
        <p:spPr>
          <a:xfrm>
            <a:off x="2074173" y="2519345"/>
            <a:ext cx="894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1064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Соотношение программ профессионального обучения и профессиональных стандартов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A3F4A6-A505-4F9D-B5CF-62C945B3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016" y="1185910"/>
            <a:ext cx="5157787" cy="823912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Перечень профессий рабочих, должностей служащих, по которым осуществляется профессиональное обучение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E5E8F1-2BCE-E1B2-B493-89F64890F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24555"/>
            <a:ext cx="5183188" cy="823912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3200" dirty="0"/>
              <a:t>Профессиональный стандарт «Работник </a:t>
            </a:r>
            <a:r>
              <a:rPr lang="ru-RU" sz="3200"/>
              <a:t>почтовой связи»</a:t>
            </a:r>
            <a:endParaRPr lang="ru-RU" sz="3200" dirty="0"/>
          </a:p>
          <a:p>
            <a:pPr algn="ctr"/>
            <a:r>
              <a:rPr lang="ru-RU" sz="3200" dirty="0"/>
              <a:t> </a:t>
            </a:r>
            <a:r>
              <a:rPr lang="ru-RU" sz="2400" b="0" dirty="0"/>
              <a:t>(утвержден приказом Минтруда РФ от 12.10.2021 № 720Н)</a:t>
            </a:r>
            <a:endParaRPr lang="ru-RU" b="0" dirty="0"/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43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54FE868-8704-A12F-9569-E07F0D32C56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27170" t="12083" r="31250" b="28194"/>
          <a:stretch/>
        </p:blipFill>
        <p:spPr>
          <a:xfrm>
            <a:off x="6308393" y="1947863"/>
            <a:ext cx="4910801" cy="44084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0206DBF6-D0E7-129F-989C-AD7CC39D4726}"/>
                  </a:ext>
                </a:extLst>
              </p14:cNvPr>
              <p14:cNvContentPartPr/>
              <p14:nvPr/>
            </p14:nvContentPartPr>
            <p14:xfrm>
              <a:off x="6544832" y="3411521"/>
              <a:ext cx="2743200" cy="840439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0206DBF6-D0E7-129F-989C-AD7CC39D47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35828" y="3402519"/>
                <a:ext cx="2760847" cy="858083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BCD40598-25C6-C425-D6F9-4CEF16FFF11C}"/>
              </a:ext>
            </a:extLst>
          </p:cNvPr>
          <p:cNvGraphicFramePr>
            <a:graphicFrameLocks noGrp="1"/>
          </p:cNvGraphicFramePr>
          <p:nvPr/>
        </p:nvGraphicFramePr>
        <p:xfrm>
          <a:off x="563603" y="2140267"/>
          <a:ext cx="5585495" cy="635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8106">
                  <a:extLst>
                    <a:ext uri="{9D8B030D-6E8A-4147-A177-3AD203B41FA5}">
                      <a16:colId xmlns:a16="http://schemas.microsoft.com/office/drawing/2014/main" val="1546971380"/>
                    </a:ext>
                  </a:extLst>
                </a:gridCol>
                <a:gridCol w="2487168">
                  <a:extLst>
                    <a:ext uri="{9D8B030D-6E8A-4147-A177-3AD203B41FA5}">
                      <a16:colId xmlns:a16="http://schemas.microsoft.com/office/drawing/2014/main" val="3196435990"/>
                    </a:ext>
                  </a:extLst>
                </a:gridCol>
                <a:gridCol w="1216152">
                  <a:extLst>
                    <a:ext uri="{9D8B030D-6E8A-4147-A177-3AD203B41FA5}">
                      <a16:colId xmlns:a16="http://schemas.microsoft.com/office/drawing/2014/main" val="2655851197"/>
                    </a:ext>
                  </a:extLst>
                </a:gridCol>
                <a:gridCol w="1244069">
                  <a:extLst>
                    <a:ext uri="{9D8B030D-6E8A-4147-A177-3AD203B41FA5}">
                      <a16:colId xmlns:a16="http://schemas.microsoft.com/office/drawing/2014/main" val="3594235837"/>
                    </a:ext>
                  </a:extLst>
                </a:gridCol>
              </a:tblGrid>
              <a:tr h="3770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3001.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Почтальон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1 - 3 класс, без класса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4065473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A2C0AED-4BD0-5DD6-B837-B4685CC3A5C9}"/>
              </a:ext>
            </a:extLst>
          </p:cNvPr>
          <p:cNvSpPr txBox="1"/>
          <p:nvPr/>
        </p:nvSpPr>
        <p:spPr>
          <a:xfrm>
            <a:off x="563603" y="2881960"/>
            <a:ext cx="55854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effectLst/>
              </a:rPr>
              <a:t>Постановление Минтруда РФ от 10.11.1992 № 31 «Об утверждении тарифно-квалификационных характеристик по общеотраслевым профессиям рабочих»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7923F4-CA93-27E0-DE58-5D688D8B9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958" y="4152106"/>
            <a:ext cx="5640140" cy="1150791"/>
          </a:xfrm>
          <a:prstGeom prst="rect">
            <a:avLst/>
          </a:prstGeom>
        </p:spPr>
      </p:pic>
      <p:sp>
        <p:nvSpPr>
          <p:cNvPr id="11" name="Текст 3">
            <a:extLst>
              <a:ext uri="{FF2B5EF4-FFF2-40B4-BE49-F238E27FC236}">
                <a16:creationId xmlns:a16="http://schemas.microsoft.com/office/drawing/2014/main" id="{CE8E0ADD-DC46-AA58-3899-62B1D7840A11}"/>
              </a:ext>
            </a:extLst>
          </p:cNvPr>
          <p:cNvSpPr txBox="1">
            <a:spLocks/>
          </p:cNvSpPr>
          <p:nvPr/>
        </p:nvSpPr>
        <p:spPr>
          <a:xfrm>
            <a:off x="725821" y="5372714"/>
            <a:ext cx="5157787" cy="4119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/>
              <a:t>Перечень № 513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203A2C8D-719D-1090-264A-4C78238CE7EF}"/>
              </a:ext>
            </a:extLst>
          </p:cNvPr>
          <p:cNvGraphicFramePr>
            <a:graphicFrameLocks noGrp="1"/>
          </p:cNvGraphicFramePr>
          <p:nvPr/>
        </p:nvGraphicFramePr>
        <p:xfrm>
          <a:off x="563603" y="6021070"/>
          <a:ext cx="5240751" cy="335280"/>
        </p:xfrm>
        <a:graphic>
          <a:graphicData uri="http://schemas.openxmlformats.org/drawingml/2006/table">
            <a:tbl>
              <a:tblPr/>
              <a:tblGrid>
                <a:gridCol w="884272">
                  <a:extLst>
                    <a:ext uri="{9D8B030D-6E8A-4147-A177-3AD203B41FA5}">
                      <a16:colId xmlns:a16="http://schemas.microsoft.com/office/drawing/2014/main" val="375529684"/>
                    </a:ext>
                  </a:extLst>
                </a:gridCol>
                <a:gridCol w="884272">
                  <a:extLst>
                    <a:ext uri="{9D8B030D-6E8A-4147-A177-3AD203B41FA5}">
                      <a16:colId xmlns:a16="http://schemas.microsoft.com/office/drawing/2014/main" val="1721186728"/>
                    </a:ext>
                  </a:extLst>
                </a:gridCol>
                <a:gridCol w="2587935">
                  <a:extLst>
                    <a:ext uri="{9D8B030D-6E8A-4147-A177-3AD203B41FA5}">
                      <a16:colId xmlns:a16="http://schemas.microsoft.com/office/drawing/2014/main" val="3340077993"/>
                    </a:ext>
                  </a:extLst>
                </a:gridCol>
                <a:gridCol w="884272">
                  <a:extLst>
                    <a:ext uri="{9D8B030D-6E8A-4147-A177-3AD203B41FA5}">
                      <a16:colId xmlns:a16="http://schemas.microsoft.com/office/drawing/2014/main" val="5840835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>
                          <a:effectLst/>
                        </a:rPr>
                        <a:t>4</a:t>
                      </a:r>
                    </a:p>
                  </a:txBody>
                  <a:tcPr marL="60960" marR="60960" marT="30480" marB="30480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>
                          <a:effectLst/>
                        </a:rPr>
                        <a:t>16925</a:t>
                      </a:r>
                    </a:p>
                  </a:txBody>
                  <a:tcPr marL="60960" marR="60960" marT="30480" marB="30480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>
                          <a:effectLst/>
                        </a:rPr>
                        <a:t>Почтальон</a:t>
                      </a:r>
                    </a:p>
                  </a:txBody>
                  <a:tcPr marL="60960" marR="60960" marT="30480" marB="30480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>
                          <a:effectLst/>
                        </a:rPr>
                        <a:t>1 - 3</a:t>
                      </a:r>
                    </a:p>
                  </a:txBody>
                  <a:tcPr marL="60960" marR="60960" marT="30480" marB="30480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341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8646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9248E5-54DA-41A6-954D-F508AEEE65F0}"/>
              </a:ext>
            </a:extLst>
          </p:cNvPr>
          <p:cNvSpPr txBox="1"/>
          <p:nvPr/>
        </p:nvSpPr>
        <p:spPr>
          <a:xfrm>
            <a:off x="2858864" y="3161149"/>
            <a:ext cx="84288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spc="293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Благодарю за внимание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8520C8-720E-60BD-074D-71E597490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6093" cy="685800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C3E4E18-41DD-EEC3-8F36-F5E6F7FD3187}"/>
              </a:ext>
            </a:extLst>
          </p:cNvPr>
          <p:cNvCxnSpPr>
            <a:cxnSpLocks/>
          </p:cNvCxnSpPr>
          <p:nvPr/>
        </p:nvCxnSpPr>
        <p:spPr>
          <a:xfrm>
            <a:off x="1242204" y="2927410"/>
            <a:ext cx="7867291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CD63F4-EC55-57D2-91F3-58EE59A21D2E}"/>
              </a:ext>
            </a:extLst>
          </p:cNvPr>
          <p:cNvSpPr/>
          <p:nvPr/>
        </p:nvSpPr>
        <p:spPr>
          <a:xfrm>
            <a:off x="12050474" y="0"/>
            <a:ext cx="158151" cy="6858000"/>
          </a:xfrm>
          <a:prstGeom prst="rect">
            <a:avLst/>
          </a:prstGeom>
          <a:solidFill>
            <a:srgbClr val="346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64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1EF0345-3D84-4111-A384-80E0F5AAA7E5}"/>
              </a:ext>
            </a:extLst>
          </p:cNvPr>
          <p:cNvSpPr txBox="1"/>
          <p:nvPr/>
        </p:nvSpPr>
        <p:spPr>
          <a:xfrm>
            <a:off x="2074173" y="2519345"/>
            <a:ext cx="894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793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Особенности профессионального обучения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5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бъект 2">
            <a:extLst>
              <a:ext uri="{FF2B5EF4-FFF2-40B4-BE49-F238E27FC236}">
                <a16:creationId xmlns:a16="http://schemas.microsoft.com/office/drawing/2014/main" id="{5F299900-6669-48C2-22A2-062DBA97150A}"/>
              </a:ext>
            </a:extLst>
          </p:cNvPr>
          <p:cNvSpPr txBox="1">
            <a:spLocks/>
          </p:cNvSpPr>
          <p:nvPr/>
        </p:nvSpPr>
        <p:spPr>
          <a:xfrm>
            <a:off x="1540773" y="1307592"/>
            <a:ext cx="10156825" cy="494709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/>
              <a:t>освоение не повышает уровень образования</a:t>
            </a:r>
            <a:endParaRPr lang="en-US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в целом отсутствуют требования к условиям допуска к освоению</a:t>
            </a:r>
            <a:endParaRPr lang="en-US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в целом отсутствуют требования к длительности, содержанию и т.д.</a:t>
            </a:r>
            <a:endParaRPr lang="en-US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могут быть освоены только профессии и должности из специального перечня</a:t>
            </a:r>
            <a:endParaRPr lang="en-US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слушателям не предоставляется академический отпуск</a:t>
            </a:r>
          </a:p>
        </p:txBody>
      </p:sp>
      <p:pic>
        <p:nvPicPr>
          <p:cNvPr id="5" name="Рисунок 4" descr="Флажок с крестиком со сплошной заливкой">
            <a:extLst>
              <a:ext uri="{FF2B5EF4-FFF2-40B4-BE49-F238E27FC236}">
                <a16:creationId xmlns:a16="http://schemas.microsoft.com/office/drawing/2014/main" id="{02110571-857B-5A37-B360-199FE500C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917" y="2125759"/>
            <a:ext cx="914400" cy="914400"/>
          </a:xfrm>
          <a:prstGeom prst="rect">
            <a:avLst/>
          </a:prstGeom>
        </p:spPr>
      </p:pic>
      <p:pic>
        <p:nvPicPr>
          <p:cNvPr id="13" name="Рисунок 12" descr="Контрольный список со сплошной заливкой">
            <a:extLst>
              <a:ext uri="{FF2B5EF4-FFF2-40B4-BE49-F238E27FC236}">
                <a16:creationId xmlns:a16="http://schemas.microsoft.com/office/drawing/2014/main" id="{83068ED3-060F-19DC-F3EA-C3743F2A4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917" y="4432132"/>
            <a:ext cx="914400" cy="914400"/>
          </a:xfrm>
          <a:prstGeom prst="rect">
            <a:avLst/>
          </a:prstGeom>
        </p:spPr>
      </p:pic>
      <p:pic>
        <p:nvPicPr>
          <p:cNvPr id="19" name="Рисунок 18" descr="Будущее со сплошной заливкой">
            <a:extLst>
              <a:ext uri="{FF2B5EF4-FFF2-40B4-BE49-F238E27FC236}">
                <a16:creationId xmlns:a16="http://schemas.microsoft.com/office/drawing/2014/main" id="{E4F9BA86-0928-D4F5-40C8-5860D22C8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917" y="3146769"/>
            <a:ext cx="914400" cy="914400"/>
          </a:xfrm>
          <a:prstGeom prst="rect">
            <a:avLst/>
          </a:prstGeom>
        </p:spPr>
      </p:pic>
      <p:pic>
        <p:nvPicPr>
          <p:cNvPr id="21" name="Рисунок 20" descr="Линия со стрелкой: небольшой изгиб со сплошной заливкой">
            <a:extLst>
              <a:ext uri="{FF2B5EF4-FFF2-40B4-BE49-F238E27FC236}">
                <a16:creationId xmlns:a16="http://schemas.microsoft.com/office/drawing/2014/main" id="{0C2D0891-9060-E048-325B-89A6264666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6917" y="1103664"/>
            <a:ext cx="914400" cy="914400"/>
          </a:xfrm>
          <a:prstGeom prst="rect">
            <a:avLst/>
          </a:prstGeom>
        </p:spPr>
      </p:pic>
      <p:pic>
        <p:nvPicPr>
          <p:cNvPr id="23" name="Рисунок 22" descr="Стационар со сплошной заливкой">
            <a:extLst>
              <a:ext uri="{FF2B5EF4-FFF2-40B4-BE49-F238E27FC236}">
                <a16:creationId xmlns:a16="http://schemas.microsoft.com/office/drawing/2014/main" id="{D074820E-87C5-6E7E-BB72-8757D544C1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6917" y="54531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6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39" y="126871"/>
            <a:ext cx="10006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Гарантии </a:t>
            </a:r>
            <a:r>
              <a:rPr lang="ru-RU" sz="2400" b="1" dirty="0">
                <a:solidFill>
                  <a:srgbClr val="FF000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бесплатного</a:t>
            </a:r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 получения профессионального обучения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6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3">
            <a:extLst>
              <a:ext uri="{FF2B5EF4-FFF2-40B4-BE49-F238E27FC236}">
                <a16:creationId xmlns:a16="http://schemas.microsoft.com/office/drawing/2014/main" id="{A1EAC9BD-3F18-F568-C957-633922462E16}"/>
              </a:ext>
            </a:extLst>
          </p:cNvPr>
          <p:cNvSpPr txBox="1">
            <a:spLocks/>
          </p:cNvSpPr>
          <p:nvPr/>
        </p:nvSpPr>
        <p:spPr>
          <a:xfrm>
            <a:off x="629539" y="1359450"/>
            <a:ext cx="10252402" cy="51149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cs typeface="Arial" panose="020B0604020202020204" pitchFamily="34" charset="0"/>
              </a:rPr>
              <a:t>В пределах освоения образовательной программы среднего общего образования, образовательных программ СПО и ВО (ч. 5 ст. 73 Закона об образовании)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cs typeface="Arial" panose="020B0604020202020204" pitchFamily="34" charset="0"/>
              </a:rPr>
              <a:t>Получение профессионального обучения обучающимися с ОВЗ (с различными формами умственной отсталости), не имеющими основного общего или среднего общего образования (ч. 9 ст. 79 Закона об образовании)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cs typeface="Arial" panose="020B0604020202020204" pitchFamily="34" charset="0"/>
              </a:rPr>
              <a:t>Дети-сироты и дети, оставшиеся без попечения родителей, лица из числа детей-сирот и детей, оставшихся без попечения родителей, имеют право на однократное прохождение обучения по программам профессиональной подготовки по профессиям рабочих, должностям служащих по очной форме обучения за счет средств бюджетов субъектов РФ (п. 2 ст. 6 Федерального закона от 21.12.1996 № 159-ФЗ «О дополнительных гарантиях по социальной поддержке детей-сирот и детей, оставшихся без попечения родителей»)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cs typeface="Arial" panose="020B0604020202020204" pitchFamily="34" charset="0"/>
              </a:rPr>
              <a:t>Граждан, проходивших военную службу по контракту и уволенных с военной службы по достижении ими предельного возраста пребывания на военной службе, состоянию здоровья или в связи с организационно-штатными мероприятиями (ст. 19 Федерального закона от 27.05.1998 № 76-ФЗ «О статусе военнослужащих»)</a:t>
            </a:r>
          </a:p>
          <a:p>
            <a:pPr algn="just"/>
            <a:endParaRPr lang="ru-RU" sz="1800" dirty="0">
              <a:latin typeface="Times New Roman" panose="02020603050405020304" pitchFamily="18" charset="0"/>
            </a:endParaRPr>
          </a:p>
          <a:p>
            <a:pPr algn="just"/>
            <a:endParaRPr lang="ru-RU" sz="2000" dirty="0">
              <a:latin typeface="Museo Sans Cyrl 500" panose="02000000000000000000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1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8953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Перечень профессий рабочих, должностей служащих, по которым осуществляется профессиональное обучение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7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9B68EE7F-70C2-F348-48DA-7C1DB62E5324}"/>
              </a:ext>
            </a:extLst>
          </p:cNvPr>
          <p:cNvGraphicFramePr>
            <a:graphicFrameLocks/>
          </p:cNvGraphicFramePr>
          <p:nvPr/>
        </p:nvGraphicFramePr>
        <p:xfrm>
          <a:off x="731520" y="1133858"/>
          <a:ext cx="10006663" cy="526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6250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1EF0345-3D84-4111-A384-80E0F5AAA7E5}"/>
              </a:ext>
            </a:extLst>
          </p:cNvPr>
          <p:cNvSpPr txBox="1"/>
          <p:nvPr/>
        </p:nvSpPr>
        <p:spPr>
          <a:xfrm>
            <a:off x="2074173" y="2519345"/>
            <a:ext cx="894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1064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Перечень профессий рабочих, должностей служащих, по которым осуществляется профессиональное обучение и смежные НПА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432C4AB2-C672-EE96-2D98-BDAC4009D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3232" y="1572768"/>
            <a:ext cx="4895089" cy="4616895"/>
          </a:xfrm>
          <a:ln>
            <a:solidFill>
              <a:srgbClr val="1D3B75"/>
            </a:solidFill>
          </a:ln>
        </p:spPr>
        <p:txBody>
          <a:bodyPr anchor="ctr" anchorCtr="0"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latin typeface="+mn-lt"/>
              </a:rPr>
              <a:t>Перечень профессий рабочих, должностей служащих, по которым осуществляется профессиональное обучение, </a:t>
            </a:r>
          </a:p>
          <a:p>
            <a:pPr marL="0" indent="0" algn="just">
              <a:buNone/>
            </a:pPr>
            <a:r>
              <a:rPr lang="ru-RU" sz="2000" dirty="0">
                <a:latin typeface="+mn-lt"/>
              </a:rPr>
              <a:t>утвержденный приказом </a:t>
            </a:r>
            <a:r>
              <a:rPr lang="ru-RU" sz="2000" dirty="0" err="1">
                <a:latin typeface="+mn-lt"/>
              </a:rPr>
              <a:t>Минпросвещения</a:t>
            </a:r>
            <a:r>
              <a:rPr lang="ru-RU" sz="2000" dirty="0">
                <a:latin typeface="+mn-lt"/>
              </a:rPr>
              <a:t> России от 14.07.2023 № 534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E555FC8F-E066-1211-FD86-EC2C1306A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1572768"/>
            <a:ext cx="4771707" cy="4616895"/>
          </a:xfrm>
          <a:ln>
            <a:solidFill>
              <a:srgbClr val="1D3B75"/>
            </a:solidFill>
          </a:ln>
        </p:spPr>
        <p:txBody>
          <a:bodyPr anchor="ctr" anchorCtr="0">
            <a:normAutofit/>
          </a:bodyPr>
          <a:lstStyle/>
          <a:p>
            <a:pPr marL="0" indent="0" algn="just" fontAlgn="base">
              <a:spcAft>
                <a:spcPts val="995"/>
              </a:spcAft>
              <a:buNone/>
            </a:pPr>
            <a:r>
              <a:rPr lang="ru-RU" b="1" dirty="0"/>
              <a:t>ОК 016-94. Общероссийский классификатор профессий рабочих, должностей служащих и тарифных разрядов</a:t>
            </a:r>
            <a:r>
              <a:rPr lang="ru-RU" dirty="0"/>
              <a:t> </a:t>
            </a:r>
          </a:p>
          <a:p>
            <a:pPr marL="0" indent="0" algn="just" fontAlgn="base">
              <a:spcAft>
                <a:spcPts val="995"/>
              </a:spcAft>
              <a:buNone/>
            </a:pPr>
            <a:r>
              <a:rPr lang="ru-RU" sz="2000" dirty="0"/>
              <a:t>(принят и введен в действие п</a:t>
            </a:r>
            <a:r>
              <a:rPr lang="ru-RU" sz="2000" b="0" dirty="0">
                <a:effectLst/>
              </a:rPr>
              <a:t>остановлением Госстандарта РФ от 26.12.1994 № 367)</a:t>
            </a:r>
            <a:endParaRPr lang="ru-RU" b="0" dirty="0">
              <a:effectLst/>
            </a:endParaRP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8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C2EAFAE-763E-094D-15BA-B374390F86B7}"/>
              </a:ext>
            </a:extLst>
          </p:cNvPr>
          <p:cNvSpPr txBox="1"/>
          <p:nvPr/>
        </p:nvSpPr>
        <p:spPr>
          <a:xfrm>
            <a:off x="5166360" y="2368886"/>
            <a:ext cx="185927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0" dirty="0"/>
              <a:t>≠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346335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F0B635B-291B-4AB7-8D7A-F54B14BFFC02}"/>
              </a:ext>
            </a:extLst>
          </p:cNvPr>
          <p:cNvSpPr txBox="1"/>
          <p:nvPr/>
        </p:nvSpPr>
        <p:spPr>
          <a:xfrm>
            <a:off x="629540" y="126871"/>
            <a:ext cx="9730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203864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Задачи перечня профессий рабочих, должностей служащих, по которым осуществляется профессиональное обучение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9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0BC17-0D0D-9B8A-9957-8633AFBA8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626808" y="3251348"/>
            <a:ext cx="5572211" cy="1337232"/>
          </a:xfrm>
          <a:prstGeom prst="rect">
            <a:avLst/>
          </a:prstGeom>
        </p:spPr>
      </p:pic>
      <p:sp>
        <p:nvSpPr>
          <p:cNvPr id="6" name="Выноска: стрелка влево 5">
            <a:extLst>
              <a:ext uri="{FF2B5EF4-FFF2-40B4-BE49-F238E27FC236}">
                <a16:creationId xmlns:a16="http://schemas.microsoft.com/office/drawing/2014/main" id="{28D505F1-F036-1B2E-5ADE-015207523417}"/>
              </a:ext>
            </a:extLst>
          </p:cNvPr>
          <p:cNvSpPr/>
          <p:nvPr/>
        </p:nvSpPr>
        <p:spPr>
          <a:xfrm>
            <a:off x="7690104" y="3029420"/>
            <a:ext cx="4262778" cy="3676650"/>
          </a:xfrm>
          <a:prstGeom prst="leftArrowCallout">
            <a:avLst/>
          </a:prstGeom>
          <a:solidFill>
            <a:srgbClr val="3C3D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dirty="0"/>
              <a:t>23.03.2018 была остановлена последняя в России мартеновская печь*</a:t>
            </a:r>
          </a:p>
        </p:txBody>
      </p:sp>
      <p:graphicFrame>
        <p:nvGraphicFramePr>
          <p:cNvPr id="7" name="Объект 1">
            <a:extLst>
              <a:ext uri="{FF2B5EF4-FFF2-40B4-BE49-F238E27FC236}">
                <a16:creationId xmlns:a16="http://schemas.microsoft.com/office/drawing/2014/main" id="{C1EF03E4-0F52-21BF-887E-5E01E742D84A}"/>
              </a:ext>
            </a:extLst>
          </p:cNvPr>
          <p:cNvGraphicFramePr>
            <a:graphicFrameLocks/>
          </p:cNvGraphicFramePr>
          <p:nvPr/>
        </p:nvGraphicFramePr>
        <p:xfrm>
          <a:off x="1945620" y="2966104"/>
          <a:ext cx="5626778" cy="2900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88EB7A-2C6F-62CE-81F6-EA2A19A42D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4864" y="3858768"/>
            <a:ext cx="2188018" cy="28473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6B53AC-A861-C8AA-06E8-F05722CCF4EA}"/>
              </a:ext>
            </a:extLst>
          </p:cNvPr>
          <p:cNvSpPr txBox="1"/>
          <p:nvPr/>
        </p:nvSpPr>
        <p:spPr>
          <a:xfrm>
            <a:off x="2130552" y="6199632"/>
            <a:ext cx="6684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*</a:t>
            </a:r>
            <a:r>
              <a:rPr lang="en-US" sz="1200" dirty="0"/>
              <a:t>https://www.rbc.ru/business/23/03/2018/5ab4e28c9a7947f5e7442491?ysclid=lo1e81skbx763079863</a:t>
            </a:r>
            <a:r>
              <a:rPr lang="ru-RU" sz="12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C19BD5-100D-E6F8-7DA8-8F690B238942}"/>
              </a:ext>
            </a:extLst>
          </p:cNvPr>
          <p:cNvSpPr txBox="1"/>
          <p:nvPr/>
        </p:nvSpPr>
        <p:spPr>
          <a:xfrm>
            <a:off x="1827914" y="1133858"/>
            <a:ext cx="10124968" cy="1820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800"/>
              </a:spcAft>
            </a:pPr>
            <a:r>
              <a:rPr lang="ru-RU" sz="1600" dirty="0"/>
              <a:t>Основными задачами Перечня являются: </a:t>
            </a:r>
          </a:p>
          <a:p>
            <a:pPr algn="just">
              <a:lnSpc>
                <a:spcPct val="114000"/>
              </a:lnSpc>
              <a:spcAft>
                <a:spcPts val="800"/>
              </a:spcAft>
            </a:pPr>
            <a:r>
              <a:rPr lang="ru-RU" sz="1600" dirty="0"/>
              <a:t>обеспечение права на получение образования, которое востребовано на рынке труда и дает возможность последующего трудоустройства выпускникам;</a:t>
            </a:r>
          </a:p>
          <a:p>
            <a:pPr algn="just">
              <a:lnSpc>
                <a:spcPct val="114000"/>
              </a:lnSpc>
              <a:spcAft>
                <a:spcPts val="800"/>
              </a:spcAft>
            </a:pPr>
            <a:r>
              <a:rPr lang="ru-RU" sz="1600" dirty="0"/>
              <a:t>обеспечение производства и сферы обслуживания кадрами, обладающими актуальными компетенциями.</a:t>
            </a:r>
          </a:p>
          <a:p>
            <a:pPr algn="just">
              <a:lnSpc>
                <a:spcPct val="114000"/>
              </a:lnSpc>
              <a:spcAft>
                <a:spcPts val="800"/>
              </a:spcAft>
            </a:pPr>
            <a:r>
              <a:rPr lang="ru-RU" sz="1600" dirty="0"/>
              <a:t>Например: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843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4291</Words>
  <Application>Microsoft Macintosh PowerPoint</Application>
  <PresentationFormat>Широкоэкранный</PresentationFormat>
  <Paragraphs>500</Paragraphs>
  <Slides>44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Museo Sans Cyrl 500</vt:lpstr>
      <vt:lpstr>Raleway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64</dc:creator>
  <cp:lastModifiedBy>64</cp:lastModifiedBy>
  <cp:revision>1</cp:revision>
  <dcterms:created xsi:type="dcterms:W3CDTF">2023-11-14T08:48:32Z</dcterms:created>
  <dcterms:modified xsi:type="dcterms:W3CDTF">2023-11-14T08:49:10Z</dcterms:modified>
</cp:coreProperties>
</file>